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9144000" cy="6858000"/>
  <p:notesSz cx="9144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9395" y="1023763"/>
            <a:ext cx="3858260" cy="16249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13D86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587621" y="5293867"/>
            <a:ext cx="3245484" cy="1049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13D86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13D86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13D86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7623" y="772096"/>
            <a:ext cx="1438338" cy="24589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55085" y="682828"/>
            <a:ext cx="1475104" cy="331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13D86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3565" y="2493765"/>
            <a:ext cx="7101205" cy="3604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26.jp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7" Type="http://schemas.openxmlformats.org/officeDocument/2006/relationships/image" Target="../media/image30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33.jpg"/><Relationship Id="rId7" Type="http://schemas.openxmlformats.org/officeDocument/2006/relationships/image" Target="../media/image34.jpg"/><Relationship Id="rId8" Type="http://schemas.openxmlformats.org/officeDocument/2006/relationships/image" Target="../media/image35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3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6" Type="http://schemas.openxmlformats.org/officeDocument/2006/relationships/image" Target="../media/image40.jp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Relationship Id="rId4" Type="http://schemas.openxmlformats.org/officeDocument/2006/relationships/image" Target="../media/image43.jpg"/><Relationship Id="rId5" Type="http://schemas.openxmlformats.org/officeDocument/2006/relationships/image" Target="../media/image44.jpg"/><Relationship Id="rId6" Type="http://schemas.openxmlformats.org/officeDocument/2006/relationships/image" Target="../media/image45.jpg"/><Relationship Id="rId7" Type="http://schemas.openxmlformats.org/officeDocument/2006/relationships/image" Target="../media/image46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47.jpg"/><Relationship Id="rId5" Type="http://schemas.openxmlformats.org/officeDocument/2006/relationships/image" Target="../media/image48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49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50.jpg"/><Relationship Id="rId5" Type="http://schemas.openxmlformats.org/officeDocument/2006/relationships/image" Target="../media/image51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Relationship Id="rId3" Type="http://schemas.openxmlformats.org/officeDocument/2006/relationships/image" Target="../media/image53.jp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55.jpg"/><Relationship Id="rId5" Type="http://schemas.openxmlformats.org/officeDocument/2006/relationships/image" Target="../media/image56.jpg"/><Relationship Id="rId6" Type="http://schemas.openxmlformats.org/officeDocument/2006/relationships/image" Target="../media/image57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hyperlink" Target="mailto:tailor@emater.tche.br" TargetMode="External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1.jpg"/><Relationship Id="rId6" Type="http://schemas.openxmlformats.org/officeDocument/2006/relationships/image" Target="../media/image12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21.jpg"/><Relationship Id="rId8" Type="http://schemas.openxmlformats.org/officeDocument/2006/relationships/image" Target="../media/image22.jpg"/><Relationship Id="rId9" Type="http://schemas.openxmlformats.org/officeDocument/2006/relationships/image" Target="../media/image23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24.jpg"/><Relationship Id="rId5" Type="http://schemas.openxmlformats.org/officeDocument/2006/relationships/image" Target="../media/image25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5115560"/>
            <a:chOff x="0" y="0"/>
            <a:chExt cx="9144000" cy="51155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442264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7268" y="4218432"/>
              <a:ext cx="2585466" cy="896874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3526916" y="4309617"/>
            <a:ext cx="208026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013D86"/>
                </a:solidFill>
                <a:latin typeface="Calibri"/>
                <a:cs typeface="Calibri"/>
              </a:rPr>
              <a:t>Região</a:t>
            </a:r>
            <a:r>
              <a:rPr dirty="0" sz="3200" spc="-65" b="1">
                <a:solidFill>
                  <a:srgbClr val="013D86"/>
                </a:solidFill>
                <a:latin typeface="Calibri"/>
                <a:cs typeface="Calibri"/>
              </a:rPr>
              <a:t> </a:t>
            </a:r>
            <a:r>
              <a:rPr dirty="0" sz="3200" spc="-20" b="1">
                <a:solidFill>
                  <a:srgbClr val="013D86"/>
                </a:solidFill>
                <a:latin typeface="Calibri"/>
                <a:cs typeface="Calibri"/>
              </a:rPr>
              <a:t>Bagé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4340" y="4864608"/>
            <a:ext cx="8282940" cy="18470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80026"/>
            <a:ext cx="9143999" cy="2453586"/>
          </a:xfrm>
          <a:prstGeom prst="rect">
            <a:avLst/>
          </a:prstGeom>
        </p:spPr>
      </p:pic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82550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650"/>
              </a:spcBef>
              <a:buFont typeface="Arial MT"/>
              <a:buChar char="–"/>
              <a:tabLst>
                <a:tab pos="297815" algn="l"/>
              </a:tabLst>
            </a:pPr>
            <a:r>
              <a:rPr dirty="0" sz="2400" b="1">
                <a:latin typeface="Calibri"/>
                <a:cs typeface="Calibri"/>
              </a:rPr>
              <a:t>Área: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spc="-10">
                <a:latin typeface="Arial MT"/>
                <a:cs typeface="Arial MT"/>
              </a:rPr>
              <a:t>362.474</a:t>
            </a:r>
            <a:r>
              <a:rPr dirty="0" sz="2400" spc="-150">
                <a:latin typeface="Arial MT"/>
                <a:cs typeface="Arial MT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hectares</a:t>
            </a:r>
            <a:endParaRPr sz="2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550"/>
              </a:spcBef>
              <a:buFont typeface="Arial MT"/>
              <a:buChar char="–"/>
              <a:tabLst>
                <a:tab pos="297815" algn="l"/>
                <a:tab pos="2298700" algn="l"/>
              </a:tabLst>
            </a:pPr>
            <a:r>
              <a:rPr dirty="0" sz="2400" spc="-10" b="1">
                <a:latin typeface="Calibri"/>
                <a:cs typeface="Calibri"/>
              </a:rPr>
              <a:t>Produtividade:</a:t>
            </a:r>
            <a:r>
              <a:rPr dirty="0" sz="2400" b="1">
                <a:latin typeface="Calibri"/>
                <a:cs typeface="Calibri"/>
              </a:rPr>
              <a:t>	8000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kg/há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80"/>
              </a:spcBef>
              <a:buFont typeface="Arial MT"/>
              <a:buChar char="–"/>
            </a:pPr>
            <a:endParaRPr sz="2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Font typeface="Arial MT"/>
              <a:buChar char="–"/>
              <a:tabLst>
                <a:tab pos="297815" algn="l"/>
              </a:tabLst>
            </a:pPr>
            <a:r>
              <a:rPr dirty="0" sz="2400" b="1">
                <a:latin typeface="Calibri"/>
                <a:cs typeface="Calibri"/>
              </a:rPr>
              <a:t>Manejo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da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cultura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Base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Ecológica</a:t>
            </a:r>
            <a:endParaRPr sz="2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580"/>
              </a:spcBef>
              <a:buFont typeface="Arial MT"/>
              <a:buChar char="–"/>
              <a:tabLst>
                <a:tab pos="297815" algn="l"/>
              </a:tabLst>
            </a:pPr>
            <a:r>
              <a:rPr dirty="0" sz="2400" spc="-10" b="1">
                <a:latin typeface="Calibri"/>
                <a:cs typeface="Calibri"/>
              </a:rPr>
              <a:t>Diagnóstico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da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atividade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parceria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UFSM</a:t>
            </a:r>
            <a:endParaRPr sz="2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575"/>
              </a:spcBef>
              <a:buFont typeface="Arial MT"/>
              <a:buChar char="–"/>
              <a:tabLst>
                <a:tab pos="297815" algn="l"/>
              </a:tabLst>
            </a:pPr>
            <a:r>
              <a:rPr dirty="0" sz="2400" b="1">
                <a:latin typeface="Calibri"/>
                <a:cs typeface="Calibri"/>
              </a:rPr>
              <a:t>Elaboração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projetos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crédito</a:t>
            </a:r>
            <a:endParaRPr sz="2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575"/>
              </a:spcBef>
              <a:buFont typeface="Arial MT"/>
              <a:buChar char="–"/>
              <a:tabLst>
                <a:tab pos="297815" algn="l"/>
              </a:tabLst>
            </a:pPr>
            <a:r>
              <a:rPr dirty="0" sz="2400" spc="-10" b="1">
                <a:latin typeface="Calibri"/>
                <a:cs typeface="Calibri"/>
              </a:rPr>
              <a:t>Capacitação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boas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práticas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aplicação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agrotóxicos</a:t>
            </a:r>
            <a:endParaRPr sz="2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580"/>
              </a:spcBef>
              <a:buFont typeface="Arial MT"/>
              <a:buChar char="–"/>
              <a:tabLst>
                <a:tab pos="297815" algn="l"/>
              </a:tabLst>
            </a:pPr>
            <a:r>
              <a:rPr dirty="0" sz="2400" b="1">
                <a:latin typeface="Calibri"/>
                <a:cs typeface="Calibri"/>
              </a:rPr>
              <a:t>CAR</a:t>
            </a:r>
            <a:r>
              <a:rPr dirty="0" sz="2400" spc="-2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</a:t>
            </a:r>
            <a:r>
              <a:rPr dirty="0" sz="2400" spc="-10" b="1">
                <a:latin typeface="Calibri"/>
                <a:cs typeface="Calibri"/>
              </a:rPr>
              <a:t> SIOUT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7800" y="1901951"/>
            <a:ext cx="3810000" cy="20787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7217" y="1247012"/>
            <a:ext cx="9531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solidFill>
                  <a:srgbClr val="000000"/>
                </a:solidFill>
                <a:latin typeface="Arial"/>
                <a:cs typeface="Arial"/>
              </a:rPr>
              <a:t>Arroz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87623" y="772096"/>
            <a:ext cx="1438338" cy="245892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355085" y="682828"/>
            <a:ext cx="14751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13D86"/>
                </a:solidFill>
                <a:latin typeface="Calibri"/>
                <a:cs typeface="Calibri"/>
              </a:rPr>
              <a:t>Regional</a:t>
            </a:r>
            <a:r>
              <a:rPr dirty="0" sz="2000" spc="-85">
                <a:solidFill>
                  <a:srgbClr val="013D86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13D86"/>
                </a:solidFill>
                <a:latin typeface="Calibri"/>
                <a:cs typeface="Calibri"/>
              </a:rPr>
              <a:t>Bagé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54223" y="169163"/>
            <a:ext cx="4035552" cy="8991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5823" y="807211"/>
            <a:ext cx="7747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000000"/>
                </a:solidFill>
                <a:latin typeface="Arial"/>
                <a:cs typeface="Arial"/>
              </a:rPr>
              <a:t>Soja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7623" y="772096"/>
            <a:ext cx="1438338" cy="24589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355085" y="682828"/>
            <a:ext cx="14751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13D86"/>
                </a:solidFill>
                <a:latin typeface="Calibri"/>
                <a:cs typeface="Calibri"/>
              </a:rPr>
              <a:t>Regional</a:t>
            </a:r>
            <a:r>
              <a:rPr dirty="0" sz="2000" spc="-85">
                <a:solidFill>
                  <a:srgbClr val="013D86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13D86"/>
                </a:solidFill>
                <a:latin typeface="Calibri"/>
                <a:cs typeface="Calibri"/>
              </a:rPr>
              <a:t>Bagé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4223" y="169163"/>
            <a:ext cx="4035552" cy="89915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83565" y="1361973"/>
            <a:ext cx="6026785" cy="156781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625"/>
              </a:spcBef>
              <a:buFont typeface="Arial MT"/>
              <a:buChar char="–"/>
              <a:tabLst>
                <a:tab pos="299085" algn="l"/>
              </a:tabLst>
            </a:pPr>
            <a:r>
              <a:rPr dirty="0" sz="2200" b="1">
                <a:solidFill>
                  <a:srgbClr val="001F5F"/>
                </a:solidFill>
                <a:latin typeface="Calibri"/>
                <a:cs typeface="Calibri"/>
              </a:rPr>
              <a:t>Manejo</a:t>
            </a:r>
            <a:r>
              <a:rPr dirty="0" sz="22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solidFill>
                  <a:srgbClr val="001F5F"/>
                </a:solidFill>
                <a:latin typeface="Calibri"/>
                <a:cs typeface="Calibri"/>
              </a:rPr>
              <a:t>Integrada</a:t>
            </a:r>
            <a:r>
              <a:rPr dirty="0" sz="2200" spc="-5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dirty="0" sz="2200" spc="-6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solidFill>
                  <a:srgbClr val="001F5F"/>
                </a:solidFill>
                <a:latin typeface="Calibri"/>
                <a:cs typeface="Calibri"/>
              </a:rPr>
              <a:t>Pragas</a:t>
            </a:r>
            <a:endParaRPr sz="22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299085" algn="l"/>
              </a:tabLst>
            </a:pPr>
            <a:r>
              <a:rPr dirty="0" sz="2200" spc="-10" b="1">
                <a:solidFill>
                  <a:srgbClr val="001F5F"/>
                </a:solidFill>
                <a:latin typeface="Calibri"/>
                <a:cs typeface="Calibri"/>
              </a:rPr>
              <a:t>Monitoramento</a:t>
            </a:r>
            <a:r>
              <a:rPr dirty="0" sz="22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dirty="0" sz="2200" spc="-6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001F5F"/>
                </a:solidFill>
                <a:latin typeface="Calibri"/>
                <a:cs typeface="Calibri"/>
              </a:rPr>
              <a:t>esporos</a:t>
            </a:r>
            <a:r>
              <a:rPr dirty="0" sz="2200" spc="-6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001F5F"/>
                </a:solidFill>
                <a:latin typeface="Calibri"/>
                <a:cs typeface="Calibri"/>
              </a:rPr>
              <a:t>da</a:t>
            </a:r>
            <a:r>
              <a:rPr dirty="0" sz="2200" spc="-7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solidFill>
                  <a:srgbClr val="001F5F"/>
                </a:solidFill>
                <a:latin typeface="Calibri"/>
                <a:cs typeface="Calibri"/>
              </a:rPr>
              <a:t>Ferrugem</a:t>
            </a:r>
            <a:r>
              <a:rPr dirty="0" sz="22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solidFill>
                  <a:srgbClr val="001F5F"/>
                </a:solidFill>
                <a:latin typeface="Calibri"/>
                <a:cs typeface="Calibri"/>
              </a:rPr>
              <a:t>Asiática</a:t>
            </a:r>
            <a:endParaRPr sz="22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299085" algn="l"/>
              </a:tabLst>
            </a:pPr>
            <a:r>
              <a:rPr dirty="0" sz="2200" b="1">
                <a:solidFill>
                  <a:srgbClr val="001F5F"/>
                </a:solidFill>
                <a:latin typeface="Calibri"/>
                <a:cs typeface="Calibri"/>
              </a:rPr>
              <a:t>Cursos</a:t>
            </a:r>
            <a:r>
              <a:rPr dirty="0" sz="2200" spc="-6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dirty="0" sz="2200" spc="-7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001F5F"/>
                </a:solidFill>
                <a:latin typeface="Calibri"/>
                <a:cs typeface="Calibri"/>
              </a:rPr>
              <a:t>Boas</a:t>
            </a:r>
            <a:r>
              <a:rPr dirty="0" sz="2200" spc="-6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solidFill>
                  <a:srgbClr val="001F5F"/>
                </a:solidFill>
                <a:latin typeface="Calibri"/>
                <a:cs typeface="Calibri"/>
              </a:rPr>
              <a:t>Práticas</a:t>
            </a:r>
            <a:r>
              <a:rPr dirty="0" sz="22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001F5F"/>
                </a:solidFill>
                <a:latin typeface="Calibri"/>
                <a:cs typeface="Calibri"/>
              </a:rPr>
              <a:t>Agrícolas</a:t>
            </a:r>
            <a:r>
              <a:rPr dirty="0" sz="2200" spc="-5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dirty="0" sz="2200" spc="-8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001F5F"/>
                </a:solidFill>
                <a:latin typeface="Calibri"/>
                <a:cs typeface="Calibri"/>
              </a:rPr>
              <a:t>Aplicação</a:t>
            </a:r>
            <a:r>
              <a:rPr dirty="0" sz="22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spc="-25" b="1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endParaRPr sz="22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2200" spc="-10" b="1">
                <a:solidFill>
                  <a:srgbClr val="001F5F"/>
                </a:solidFill>
                <a:latin typeface="Calibri"/>
                <a:cs typeface="Calibri"/>
              </a:rPr>
              <a:t>Agrotóxicos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69747" y="950975"/>
            <a:ext cx="8874760" cy="5794375"/>
            <a:chOff x="269747" y="950975"/>
            <a:chExt cx="8874760" cy="57943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747" y="4026408"/>
              <a:ext cx="4728972" cy="26563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7092" y="4061458"/>
              <a:ext cx="3578352" cy="268376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2519" y="2607563"/>
              <a:ext cx="2557272" cy="14386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72528" y="950975"/>
              <a:ext cx="1871472" cy="31211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36244" y="2268372"/>
            <a:ext cx="4357370" cy="2037714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625"/>
              </a:spcBef>
              <a:buFont typeface="Arial MT"/>
              <a:buChar char="–"/>
              <a:tabLst>
                <a:tab pos="299085" algn="l"/>
              </a:tabLst>
            </a:pPr>
            <a:r>
              <a:rPr dirty="0" sz="2200" b="1">
                <a:solidFill>
                  <a:srgbClr val="001F5F"/>
                </a:solidFill>
                <a:latin typeface="Calibri"/>
                <a:cs typeface="Calibri"/>
              </a:rPr>
              <a:t>Cultivares</a:t>
            </a:r>
            <a:r>
              <a:rPr dirty="0" sz="2200" spc="-5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001F5F"/>
                </a:solidFill>
                <a:latin typeface="Calibri"/>
                <a:cs typeface="Calibri"/>
              </a:rPr>
              <a:t>adequadas</a:t>
            </a:r>
            <a:r>
              <a:rPr dirty="0" sz="2200" spc="-4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001F5F"/>
                </a:solidFill>
                <a:latin typeface="Calibri"/>
                <a:cs typeface="Calibri"/>
              </a:rPr>
              <a:t>para</a:t>
            </a:r>
            <a:r>
              <a:rPr dirty="0" sz="2200" spc="-5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dirty="0" sz="2200" spc="-5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solidFill>
                  <a:srgbClr val="001F5F"/>
                </a:solidFill>
                <a:latin typeface="Calibri"/>
                <a:cs typeface="Calibri"/>
              </a:rPr>
              <a:t>região</a:t>
            </a:r>
            <a:endParaRPr sz="22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299085" algn="l"/>
              </a:tabLst>
            </a:pPr>
            <a:r>
              <a:rPr dirty="0" sz="2200" b="1">
                <a:solidFill>
                  <a:srgbClr val="001F5F"/>
                </a:solidFill>
                <a:latin typeface="Calibri"/>
                <a:cs typeface="Calibri"/>
              </a:rPr>
              <a:t>Plantas</a:t>
            </a:r>
            <a:r>
              <a:rPr dirty="0" sz="2200" spc="-6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dirty="0" sz="2200" spc="-6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solidFill>
                  <a:srgbClr val="001F5F"/>
                </a:solidFill>
                <a:latin typeface="Calibri"/>
                <a:cs typeface="Calibri"/>
              </a:rPr>
              <a:t>cobertura</a:t>
            </a:r>
            <a:endParaRPr sz="22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299085" algn="l"/>
              </a:tabLst>
            </a:pPr>
            <a:r>
              <a:rPr dirty="0" sz="2200" b="1">
                <a:solidFill>
                  <a:srgbClr val="001F5F"/>
                </a:solidFill>
                <a:latin typeface="Calibri"/>
                <a:cs typeface="Calibri"/>
              </a:rPr>
              <a:t>Densidade</a:t>
            </a:r>
            <a:r>
              <a:rPr dirty="0" sz="22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dirty="0" sz="2200" spc="-6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solidFill>
                  <a:srgbClr val="001F5F"/>
                </a:solidFill>
                <a:latin typeface="Calibri"/>
                <a:cs typeface="Calibri"/>
              </a:rPr>
              <a:t>plantas</a:t>
            </a:r>
            <a:endParaRPr sz="22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30"/>
              </a:spcBef>
              <a:buFont typeface="Arial MT"/>
              <a:buChar char="–"/>
              <a:tabLst>
                <a:tab pos="299085" algn="l"/>
              </a:tabLst>
            </a:pPr>
            <a:r>
              <a:rPr dirty="0" sz="2200" spc="-30" b="1">
                <a:solidFill>
                  <a:srgbClr val="001F5F"/>
                </a:solidFill>
                <a:latin typeface="Calibri"/>
                <a:cs typeface="Calibri"/>
              </a:rPr>
              <a:t>Tratamentos</a:t>
            </a:r>
            <a:r>
              <a:rPr dirty="0" sz="2200" spc="-2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solidFill>
                  <a:srgbClr val="001F5F"/>
                </a:solidFill>
                <a:latin typeface="Calibri"/>
                <a:cs typeface="Calibri"/>
              </a:rPr>
              <a:t>fitossanitários</a:t>
            </a:r>
            <a:endParaRPr sz="22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25"/>
              </a:spcBef>
              <a:buFont typeface="Arial MT"/>
              <a:buChar char="–"/>
              <a:tabLst>
                <a:tab pos="299085" algn="l"/>
              </a:tabLst>
            </a:pPr>
            <a:r>
              <a:rPr dirty="0" sz="2200" spc="-10" b="1">
                <a:solidFill>
                  <a:srgbClr val="001F5F"/>
                </a:solidFill>
                <a:latin typeface="Calibri"/>
                <a:cs typeface="Calibri"/>
              </a:rPr>
              <a:t>Processamento</a:t>
            </a:r>
            <a:r>
              <a:rPr dirty="0" sz="2200" spc="-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001F5F"/>
                </a:solidFill>
                <a:latin typeface="Calibri"/>
                <a:cs typeface="Calibri"/>
              </a:rPr>
              <a:t>e</a:t>
            </a:r>
            <a:r>
              <a:rPr dirty="0" sz="22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200" spc="-10" b="1">
                <a:solidFill>
                  <a:srgbClr val="001F5F"/>
                </a:solidFill>
                <a:latin typeface="Calibri"/>
                <a:cs typeface="Calibri"/>
              </a:rPr>
              <a:t>industrialização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6744" y="1339087"/>
            <a:ext cx="19983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solidFill>
                  <a:srgbClr val="00AFEF"/>
                </a:solidFill>
                <a:latin typeface="Arial"/>
                <a:cs typeface="Arial"/>
              </a:rPr>
              <a:t>Fruticultura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7623" y="772096"/>
            <a:ext cx="1438338" cy="24589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355085" y="682828"/>
            <a:ext cx="14751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13D86"/>
                </a:solidFill>
                <a:latin typeface="Calibri"/>
                <a:cs typeface="Calibri"/>
              </a:rPr>
              <a:t>Regional</a:t>
            </a:r>
            <a:r>
              <a:rPr dirty="0" sz="2000" spc="-85">
                <a:solidFill>
                  <a:srgbClr val="013D86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13D86"/>
                </a:solidFill>
                <a:latin typeface="Calibri"/>
                <a:cs typeface="Calibri"/>
              </a:rPr>
              <a:t>Bagé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4223" y="169163"/>
            <a:ext cx="4035552" cy="8991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316" y="5093206"/>
            <a:ext cx="2804160" cy="17129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4323" y="1575816"/>
            <a:ext cx="1897379" cy="137617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47559" y="3014472"/>
            <a:ext cx="1930907" cy="137312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16979" y="4940806"/>
            <a:ext cx="2804160" cy="18653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52671" y="5093206"/>
            <a:ext cx="2325624" cy="17129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355085" y="682828"/>
            <a:ext cx="14751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13D86"/>
                </a:solidFill>
                <a:latin typeface="Calibri"/>
                <a:cs typeface="Calibri"/>
              </a:rPr>
              <a:t>Regional</a:t>
            </a:r>
            <a:r>
              <a:rPr dirty="0" sz="2000" spc="-85">
                <a:solidFill>
                  <a:srgbClr val="013D86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13D86"/>
                </a:solidFill>
                <a:latin typeface="Calibri"/>
                <a:cs typeface="Calibri"/>
              </a:rPr>
              <a:t>Bagé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4223" y="169163"/>
            <a:ext cx="4035552" cy="89915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00" y="1179559"/>
            <a:ext cx="6075449" cy="317376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412494" y="4367018"/>
            <a:ext cx="5051425" cy="2220595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Diversificação</a:t>
            </a:r>
            <a:r>
              <a:rPr dirty="0" sz="24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 olerícolas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Cultivo</a:t>
            </a:r>
            <a:r>
              <a:rPr dirty="0" sz="2400" spc="-6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em</a:t>
            </a:r>
            <a:r>
              <a:rPr dirty="0" sz="2400" spc="-7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ambiente</a:t>
            </a:r>
            <a:r>
              <a:rPr dirty="0" sz="2400" spc="-7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protegido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Fertirrigação</a:t>
            </a:r>
            <a:r>
              <a:rPr dirty="0" sz="2400" spc="-2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e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 Irrigação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Rastreabilidade</a:t>
            </a:r>
            <a:r>
              <a:rPr dirty="0" sz="24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dirty="0" sz="24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produtos</a:t>
            </a:r>
            <a:r>
              <a:rPr dirty="0" sz="2400" spc="-4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vegetais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Comercialização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2292095"/>
            <a:ext cx="9144000" cy="4566285"/>
            <a:chOff x="0" y="2292095"/>
            <a:chExt cx="9144000" cy="45662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380026"/>
              <a:ext cx="9143999" cy="245358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1" y="4753354"/>
              <a:ext cx="2823972" cy="210464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7756" y="2292095"/>
              <a:ext cx="3476244" cy="19232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7944" y="4221478"/>
              <a:ext cx="3496055" cy="263651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3" y="4753355"/>
              <a:ext cx="2807208" cy="210464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2223" y="1039494"/>
            <a:ext cx="19411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solidFill>
                  <a:srgbClr val="00AFEF"/>
                </a:solidFill>
                <a:latin typeface="Arial"/>
                <a:cs typeface="Arial"/>
              </a:rPr>
              <a:t>Silvicultura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87623" y="772096"/>
            <a:ext cx="1438338" cy="245892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3355085" y="682828"/>
            <a:ext cx="14751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13D86"/>
                </a:solidFill>
                <a:latin typeface="Calibri"/>
                <a:cs typeface="Calibri"/>
              </a:rPr>
              <a:t>Regional</a:t>
            </a:r>
            <a:r>
              <a:rPr dirty="0" sz="2000" spc="-85">
                <a:solidFill>
                  <a:srgbClr val="013D86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13D86"/>
                </a:solidFill>
                <a:latin typeface="Calibri"/>
                <a:cs typeface="Calibri"/>
              </a:rPr>
              <a:t>Bagé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54223" y="169163"/>
            <a:ext cx="4035552" cy="899159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60705" y="1363852"/>
            <a:ext cx="4792345" cy="2074545"/>
          </a:xfrm>
          <a:prstGeom prst="rect">
            <a:avLst/>
          </a:prstGeom>
        </p:spPr>
        <p:txBody>
          <a:bodyPr wrap="square" lIns="0" tIns="15875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250"/>
              </a:spcBef>
              <a:buFont typeface="Calibri"/>
              <a:buChar char="-"/>
              <a:tabLst>
                <a:tab pos="299085" algn="l"/>
              </a:tabLst>
            </a:pP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Implantação</a:t>
            </a:r>
            <a:r>
              <a:rPr dirty="0" sz="2400" spc="-8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e</a:t>
            </a:r>
            <a:r>
              <a:rPr dirty="0" sz="2400" spc="-5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manejo</a:t>
            </a:r>
            <a:r>
              <a:rPr dirty="0" sz="2400" spc="-7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das</a:t>
            </a:r>
            <a:r>
              <a:rPr dirty="0" sz="2400" spc="-6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florestas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  <a:tabLst>
                <a:tab pos="299085" algn="l"/>
              </a:tabLst>
            </a:pPr>
            <a:r>
              <a:rPr dirty="0" sz="2400" spc="-50">
                <a:solidFill>
                  <a:srgbClr val="001F5F"/>
                </a:solidFill>
                <a:latin typeface="Calibri"/>
                <a:cs typeface="Calibri"/>
              </a:rPr>
              <a:t>-</a:t>
            </a:r>
            <a:r>
              <a:rPr dirty="0" sz="2400">
                <a:solidFill>
                  <a:srgbClr val="001F5F"/>
                </a:solidFill>
                <a:latin typeface="Calibri"/>
                <a:cs typeface="Calibri"/>
              </a:rPr>
              <a:t>	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Mercado</a:t>
            </a:r>
            <a:r>
              <a:rPr dirty="0" sz="2400" spc="-7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da</a:t>
            </a:r>
            <a:r>
              <a:rPr dirty="0" sz="2400" spc="-6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madeira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155"/>
              </a:spcBef>
              <a:buFont typeface="Calibri"/>
              <a:buChar char="-"/>
              <a:tabLst>
                <a:tab pos="299085" algn="l"/>
              </a:tabLst>
            </a:pP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Licenças</a:t>
            </a:r>
            <a:r>
              <a:rPr dirty="0" sz="2400" spc="-7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ambientais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155"/>
              </a:spcBef>
              <a:buFont typeface="Calibri"/>
              <a:buChar char="-"/>
              <a:tabLst>
                <a:tab pos="299085" algn="l"/>
              </a:tabLst>
            </a:pP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Sistema</a:t>
            </a:r>
            <a:r>
              <a:rPr dirty="0" sz="2400" spc="-7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Silvipastoril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2671" y="1801367"/>
            <a:ext cx="9101455" cy="2476500"/>
            <a:chOff x="42671" y="1801367"/>
            <a:chExt cx="9101455" cy="2476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1" y="1865375"/>
              <a:ext cx="3192780" cy="239420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5451" y="1847087"/>
              <a:ext cx="3240024" cy="243078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4831" y="1801367"/>
              <a:ext cx="3249167" cy="2447543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21335" y="4332732"/>
            <a:ext cx="9123045" cy="2245360"/>
            <a:chOff x="21335" y="4332732"/>
            <a:chExt cx="9123045" cy="2245360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2456" y="4332732"/>
              <a:ext cx="3971544" cy="224485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1468" y="4332732"/>
              <a:ext cx="2991611" cy="224485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35" y="4332732"/>
              <a:ext cx="2555748" cy="224485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11555" y="788923"/>
            <a:ext cx="76606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000000"/>
                </a:solidFill>
                <a:latin typeface="Arial"/>
                <a:cs typeface="Arial"/>
              </a:rPr>
              <a:t>Programa</a:t>
            </a:r>
            <a:r>
              <a:rPr dirty="0" sz="2800" spc="-14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00"/>
                </a:solidFill>
                <a:latin typeface="Arial"/>
                <a:cs typeface="Arial"/>
              </a:rPr>
              <a:t>Estadual</a:t>
            </a:r>
            <a:r>
              <a:rPr dirty="0" sz="2800" spc="-11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00"/>
                </a:solidFill>
                <a:latin typeface="Arial"/>
                <a:cs typeface="Arial"/>
              </a:rPr>
              <a:t>de</a:t>
            </a:r>
            <a:r>
              <a:rPr dirty="0" sz="2800" spc="-19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00"/>
                </a:solidFill>
                <a:latin typeface="Arial"/>
                <a:cs typeface="Arial"/>
              </a:rPr>
              <a:t>Agroindústria</a:t>
            </a:r>
            <a:r>
              <a:rPr dirty="0" sz="2800" spc="-10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000000"/>
                </a:solidFill>
                <a:latin typeface="Arial"/>
                <a:cs typeface="Arial"/>
              </a:rPr>
              <a:t>Familiar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7623" y="772096"/>
            <a:ext cx="1438338" cy="24589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355085" y="682828"/>
            <a:ext cx="14751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13D86"/>
                </a:solidFill>
                <a:latin typeface="Calibri"/>
                <a:cs typeface="Calibri"/>
              </a:rPr>
              <a:t>Regional</a:t>
            </a:r>
            <a:r>
              <a:rPr dirty="0" sz="2000" spc="-85">
                <a:solidFill>
                  <a:srgbClr val="013D86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13D86"/>
                </a:solidFill>
                <a:latin typeface="Calibri"/>
                <a:cs typeface="Calibri"/>
              </a:rPr>
              <a:t>Bagé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4223" y="169163"/>
            <a:ext cx="4035552" cy="89915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55498" y="1755765"/>
            <a:ext cx="5431155" cy="1050925"/>
          </a:xfrm>
          <a:prstGeom prst="rect">
            <a:avLst/>
          </a:prstGeom>
        </p:spPr>
        <p:txBody>
          <a:bodyPr wrap="square" lIns="0" tIns="1593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dirty="0" sz="2400" b="1">
                <a:solidFill>
                  <a:srgbClr val="006FC0"/>
                </a:solidFill>
                <a:latin typeface="Calibri"/>
                <a:cs typeface="Calibri"/>
              </a:rPr>
              <a:t>Programa</a:t>
            </a:r>
            <a:r>
              <a:rPr dirty="0" sz="2400" spc="-85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6FC0"/>
                </a:solidFill>
                <a:latin typeface="Calibri"/>
                <a:cs typeface="Calibri"/>
              </a:rPr>
              <a:t>Nacional</a:t>
            </a:r>
            <a:r>
              <a:rPr dirty="0" sz="2400" spc="-80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6FC0"/>
                </a:solidFill>
                <a:latin typeface="Calibri"/>
                <a:cs typeface="Calibri"/>
              </a:rPr>
              <a:t>de</a:t>
            </a:r>
            <a:r>
              <a:rPr dirty="0" sz="2400" spc="-55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6FC0"/>
                </a:solidFill>
                <a:latin typeface="Calibri"/>
                <a:cs typeface="Calibri"/>
              </a:rPr>
              <a:t>Alimentação</a:t>
            </a:r>
            <a:r>
              <a:rPr dirty="0" sz="2400" spc="-80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6FC0"/>
                </a:solidFill>
                <a:latin typeface="Calibri"/>
                <a:cs typeface="Calibri"/>
              </a:rPr>
              <a:t>Escolar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2400" spc="-10" b="1">
                <a:solidFill>
                  <a:srgbClr val="006FC0"/>
                </a:solidFill>
                <a:latin typeface="Calibri"/>
                <a:cs typeface="Calibri"/>
              </a:rPr>
              <a:t>Programa</a:t>
            </a:r>
            <a:r>
              <a:rPr dirty="0" sz="2400" spc="-70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6FC0"/>
                </a:solidFill>
                <a:latin typeface="Calibri"/>
                <a:cs typeface="Calibri"/>
              </a:rPr>
              <a:t>de</a:t>
            </a:r>
            <a:r>
              <a:rPr dirty="0" sz="2400" spc="-25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6FC0"/>
                </a:solidFill>
                <a:latin typeface="Calibri"/>
                <a:cs typeface="Calibri"/>
              </a:rPr>
              <a:t>Aquisição</a:t>
            </a:r>
            <a:r>
              <a:rPr dirty="0" sz="2400" spc="-60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6FC0"/>
                </a:solidFill>
                <a:latin typeface="Calibri"/>
                <a:cs typeface="Calibri"/>
              </a:rPr>
              <a:t>de</a:t>
            </a:r>
            <a:r>
              <a:rPr dirty="0" sz="2400" spc="-40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6FC0"/>
                </a:solidFill>
                <a:latin typeface="Calibri"/>
                <a:cs typeface="Calibri"/>
              </a:rPr>
              <a:t>Alimentos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5836" y="1167765"/>
            <a:ext cx="30473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000000"/>
                </a:solidFill>
                <a:latin typeface="Arial"/>
                <a:cs typeface="Arial"/>
              </a:rPr>
              <a:t>Políticas</a:t>
            </a:r>
            <a:r>
              <a:rPr dirty="0" sz="2800" spc="-13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000000"/>
                </a:solidFill>
                <a:latin typeface="Arial"/>
                <a:cs typeface="Arial"/>
              </a:rPr>
              <a:t>Públicas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83808" y="1196339"/>
            <a:ext cx="2951988" cy="217474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62255" y="3752469"/>
            <a:ext cx="4556125" cy="2153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445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Arial"/>
                <a:cs typeface="Arial"/>
              </a:rPr>
              <a:t>Crédito</a:t>
            </a:r>
            <a:r>
              <a:rPr dirty="0" sz="2800" spc="-90" b="1">
                <a:latin typeface="Arial"/>
                <a:cs typeface="Arial"/>
              </a:rPr>
              <a:t> </a:t>
            </a:r>
            <a:r>
              <a:rPr dirty="0" sz="2800" spc="-10" b="1">
                <a:latin typeface="Arial"/>
                <a:cs typeface="Arial"/>
              </a:rPr>
              <a:t>Rural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40"/>
              </a:spcBef>
            </a:pPr>
            <a:endParaRPr sz="2800">
              <a:latin typeface="Arial"/>
              <a:cs typeface="Arial"/>
            </a:endParaRPr>
          </a:p>
          <a:p>
            <a:pPr marL="12700" marR="48895">
              <a:lnSpc>
                <a:spcPct val="100000"/>
              </a:lnSpc>
            </a:pP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Elaboração</a:t>
            </a:r>
            <a:r>
              <a:rPr dirty="0" sz="2400" spc="-10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dirty="0" sz="24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solidFill>
                  <a:srgbClr val="001F5F"/>
                </a:solidFill>
                <a:latin typeface="Calibri"/>
                <a:cs typeface="Calibri"/>
              </a:rPr>
              <a:t>Cadastro</a:t>
            </a:r>
            <a:r>
              <a:rPr dirty="0" sz="24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Nacional</a:t>
            </a:r>
            <a:r>
              <a:rPr dirty="0" sz="2400" spc="-7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25" b="1">
                <a:solidFill>
                  <a:srgbClr val="001F5F"/>
                </a:solidFill>
                <a:latin typeface="Calibri"/>
                <a:cs typeface="Calibri"/>
              </a:rPr>
              <a:t>da </a:t>
            </a:r>
            <a:r>
              <a:rPr dirty="0" sz="2400" spc="-20" b="1">
                <a:solidFill>
                  <a:srgbClr val="001F5F"/>
                </a:solidFill>
                <a:latin typeface="Calibri"/>
                <a:cs typeface="Calibri"/>
              </a:rPr>
              <a:t>Agricultura</a:t>
            </a:r>
            <a:r>
              <a:rPr dirty="0" sz="2400" spc="-6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Familiar–</a:t>
            </a:r>
            <a:r>
              <a:rPr dirty="0" sz="2400" spc="-6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(CAF)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2400" spc="-20" b="1">
                <a:solidFill>
                  <a:srgbClr val="001F5F"/>
                </a:solidFill>
                <a:latin typeface="Calibri"/>
                <a:cs typeface="Calibri"/>
              </a:rPr>
              <a:t>Croquis</a:t>
            </a:r>
            <a:r>
              <a:rPr dirty="0" sz="2400" spc="-9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dirty="0" sz="2400" spc="-9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solidFill>
                  <a:srgbClr val="001F5F"/>
                </a:solidFill>
                <a:latin typeface="Calibri"/>
                <a:cs typeface="Calibri"/>
              </a:rPr>
              <a:t>áreas</a:t>
            </a:r>
            <a:r>
              <a:rPr dirty="0" sz="2400" spc="-8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25" b="1">
                <a:solidFill>
                  <a:srgbClr val="001F5F"/>
                </a:solidFill>
                <a:latin typeface="Calibri"/>
                <a:cs typeface="Calibri"/>
              </a:rPr>
              <a:t>para</a:t>
            </a:r>
            <a:r>
              <a:rPr dirty="0" sz="2400" spc="-10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financiamento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36108" y="3727703"/>
            <a:ext cx="3456432" cy="25923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11327" y="2263971"/>
            <a:ext cx="4930140" cy="3098165"/>
          </a:xfrm>
          <a:prstGeom prst="rect">
            <a:avLst/>
          </a:prstGeom>
        </p:spPr>
        <p:txBody>
          <a:bodyPr wrap="square" lIns="0" tIns="15811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245"/>
              </a:spcBef>
              <a:buFont typeface="Calibri"/>
              <a:buChar char="-"/>
              <a:tabLst>
                <a:tab pos="299085" algn="l"/>
              </a:tabLst>
            </a:pP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Educação</a:t>
            </a:r>
            <a:r>
              <a:rPr dirty="0" sz="2400" spc="-10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Ambiental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155"/>
              </a:spcBef>
              <a:buFont typeface="Calibri"/>
              <a:buChar char="-"/>
              <a:tabLst>
                <a:tab pos="299085" algn="l"/>
              </a:tabLst>
            </a:pP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Sistema</a:t>
            </a:r>
            <a:r>
              <a:rPr dirty="0" sz="2400" spc="-7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dirty="0" sz="2400" spc="-5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Outorga</a:t>
            </a:r>
            <a:r>
              <a:rPr dirty="0" sz="2400" spc="-6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dirty="0" sz="2400" spc="-5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Água</a:t>
            </a:r>
            <a:r>
              <a:rPr dirty="0" sz="2400" spc="-6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(SIOUT)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155"/>
              </a:spcBef>
              <a:buFont typeface="Calibri"/>
              <a:buChar char="-"/>
              <a:tabLst>
                <a:tab pos="299085" algn="l"/>
              </a:tabLst>
            </a:pP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Cadastro</a:t>
            </a:r>
            <a:r>
              <a:rPr dirty="0" sz="2400" spc="-10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Ambiental</a:t>
            </a:r>
            <a:r>
              <a:rPr dirty="0" sz="2400" spc="-10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Rural</a:t>
            </a:r>
            <a:r>
              <a:rPr dirty="0" sz="2400" spc="-11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(CAR)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150"/>
              </a:spcBef>
              <a:buFont typeface="Calibri"/>
              <a:buChar char="-"/>
              <a:tabLst>
                <a:tab pos="299085" algn="l"/>
              </a:tabLst>
            </a:pP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Mapas</a:t>
            </a:r>
            <a:r>
              <a:rPr dirty="0" sz="24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e</a:t>
            </a:r>
            <a:r>
              <a:rPr dirty="0" sz="24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croquis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155"/>
              </a:spcBef>
              <a:buFont typeface="Calibri"/>
              <a:buChar char="-"/>
              <a:tabLst>
                <a:tab pos="299085" algn="l"/>
              </a:tabLst>
            </a:pP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Açudes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150"/>
              </a:spcBef>
              <a:buFont typeface="Calibri"/>
              <a:buChar char="-"/>
              <a:tabLst>
                <a:tab pos="299085" algn="l"/>
              </a:tabLst>
            </a:pP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Projetos</a:t>
            </a:r>
            <a:r>
              <a:rPr dirty="0" sz="2400" spc="-5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dirty="0" sz="2400" spc="-4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Irrigação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16682" y="1304290"/>
            <a:ext cx="30353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000000"/>
                </a:solidFill>
                <a:latin typeface="Arial"/>
                <a:cs typeface="Arial"/>
              </a:rPr>
              <a:t>Gestão</a:t>
            </a:r>
            <a:r>
              <a:rPr dirty="0" sz="2800" spc="-18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000000"/>
                </a:solidFill>
                <a:latin typeface="Arial"/>
                <a:cs typeface="Arial"/>
              </a:rPr>
              <a:t>Ambiental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7623" y="772096"/>
            <a:ext cx="1438338" cy="24589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355085" y="682828"/>
            <a:ext cx="14751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13D86"/>
                </a:solidFill>
                <a:latin typeface="Calibri"/>
                <a:cs typeface="Calibri"/>
              </a:rPr>
              <a:t>Regional</a:t>
            </a:r>
            <a:r>
              <a:rPr dirty="0" sz="2000" spc="-85">
                <a:solidFill>
                  <a:srgbClr val="013D86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13D86"/>
                </a:solidFill>
                <a:latin typeface="Calibri"/>
                <a:cs typeface="Calibri"/>
              </a:rPr>
              <a:t>Bagé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4223" y="169163"/>
            <a:ext cx="4035552" cy="89915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95928" y="4076736"/>
            <a:ext cx="4806696" cy="249321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2550" rIns="0" bIns="0" rtlCol="0" vert="horz">
            <a:spAutoFit/>
          </a:bodyPr>
          <a:lstStyle/>
          <a:p>
            <a:pPr marL="12700" marR="5080" indent="209550">
              <a:lnSpc>
                <a:spcPct val="129900"/>
              </a:lnSpc>
              <a:spcBef>
                <a:spcPts val="650"/>
              </a:spcBef>
            </a:pPr>
            <a:r>
              <a:rPr dirty="0" sz="2800" spc="-10" b="1">
                <a:solidFill>
                  <a:srgbClr val="00AFEF"/>
                </a:solidFill>
                <a:latin typeface="Arial"/>
                <a:cs typeface="Arial"/>
              </a:rPr>
              <a:t>Energias</a:t>
            </a:r>
            <a:r>
              <a:rPr dirty="0" sz="2800" spc="-155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00AFEF"/>
                </a:solidFill>
                <a:latin typeface="Arial"/>
                <a:cs typeface="Arial"/>
              </a:rPr>
              <a:t>Alternativas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Sistema</a:t>
            </a:r>
            <a:r>
              <a:rPr dirty="0" sz="2400" spc="-8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Fotovoltaico</a:t>
            </a:r>
            <a:r>
              <a:rPr dirty="0" sz="2400" spc="-9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25" b="1">
                <a:solidFill>
                  <a:srgbClr val="001F5F"/>
                </a:solidFill>
                <a:latin typeface="Calibri"/>
                <a:cs typeface="Calibri"/>
              </a:rPr>
              <a:t>em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propriedades</a:t>
            </a:r>
            <a:r>
              <a:rPr dirty="0" sz="24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rurais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7623" y="772096"/>
            <a:ext cx="1438338" cy="24589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355085" y="682828"/>
            <a:ext cx="14751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13D86"/>
                </a:solidFill>
                <a:latin typeface="Calibri"/>
                <a:cs typeface="Calibri"/>
              </a:rPr>
              <a:t>Regional</a:t>
            </a:r>
            <a:r>
              <a:rPr dirty="0" sz="2000" spc="-85">
                <a:solidFill>
                  <a:srgbClr val="013D86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13D86"/>
                </a:solidFill>
                <a:latin typeface="Calibri"/>
                <a:cs typeface="Calibri"/>
              </a:rPr>
              <a:t>Bagé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4223" y="169163"/>
            <a:ext cx="4035552" cy="8991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996183"/>
            <a:ext cx="4352543" cy="326288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960111" y="1215339"/>
            <a:ext cx="394716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solidFill>
                  <a:srgbClr val="00AFEF"/>
                </a:solidFill>
                <a:latin typeface="Arial"/>
                <a:cs typeface="Arial"/>
              </a:rPr>
              <a:t>Saneamento</a:t>
            </a:r>
            <a:r>
              <a:rPr dirty="0" sz="2800" spc="-135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00AFEF"/>
                </a:solidFill>
                <a:latin typeface="Arial"/>
                <a:cs typeface="Arial"/>
              </a:rPr>
              <a:t>Ambiental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47944" y="1827276"/>
            <a:ext cx="2570988" cy="3429000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Análises</a:t>
            </a:r>
            <a:r>
              <a:rPr dirty="0" sz="2400" spc="-5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dirty="0" sz="2400" spc="-4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solidFill>
                  <a:srgbClr val="001F5F"/>
                </a:solidFill>
                <a:latin typeface="Calibri"/>
                <a:cs typeface="Calibri"/>
              </a:rPr>
              <a:t>Água</a:t>
            </a:r>
            <a:r>
              <a:rPr dirty="0" sz="2400" spc="60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Limpeza</a:t>
            </a:r>
            <a:r>
              <a:rPr dirty="0" sz="2400" spc="-7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dirty="0" sz="2400" spc="-5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Reservatórios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327" y="2174239"/>
            <a:ext cx="16560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solidFill>
                  <a:srgbClr val="000000"/>
                </a:solidFill>
                <a:latin typeface="Calibri"/>
                <a:cs typeface="Calibri"/>
              </a:rPr>
              <a:t>Artesanato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11327" y="3101695"/>
            <a:ext cx="3794760" cy="1988820"/>
          </a:xfrm>
          <a:prstGeom prst="rect">
            <a:avLst/>
          </a:prstGeom>
        </p:spPr>
        <p:txBody>
          <a:bodyPr wrap="square" lIns="0" tIns="1524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200"/>
              </a:spcBef>
              <a:buFont typeface="Calibri"/>
              <a:buChar char="-"/>
              <a:tabLst>
                <a:tab pos="299085" algn="l"/>
              </a:tabLst>
            </a:pPr>
            <a:r>
              <a:rPr dirty="0" sz="2300" b="1">
                <a:latin typeface="Calibri"/>
                <a:cs typeface="Calibri"/>
              </a:rPr>
              <a:t>Qualificação</a:t>
            </a:r>
            <a:r>
              <a:rPr dirty="0" sz="2300" spc="-80" b="1">
                <a:latin typeface="Calibri"/>
                <a:cs typeface="Calibri"/>
              </a:rPr>
              <a:t> </a:t>
            </a:r>
            <a:r>
              <a:rPr dirty="0" sz="2300" spc="-10" b="1">
                <a:latin typeface="Calibri"/>
                <a:cs typeface="Calibri"/>
              </a:rPr>
              <a:t>profissional</a:t>
            </a:r>
            <a:endParaRPr sz="23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105"/>
              </a:spcBef>
              <a:buFont typeface="Calibri"/>
              <a:buChar char="-"/>
              <a:tabLst>
                <a:tab pos="299085" algn="l"/>
              </a:tabLst>
            </a:pPr>
            <a:r>
              <a:rPr dirty="0" sz="2300" spc="-10" b="1">
                <a:latin typeface="Calibri"/>
                <a:cs typeface="Calibri"/>
              </a:rPr>
              <a:t>Artesanato</a:t>
            </a:r>
            <a:r>
              <a:rPr dirty="0" sz="2300" spc="-55" b="1">
                <a:latin typeface="Calibri"/>
                <a:cs typeface="Calibri"/>
              </a:rPr>
              <a:t> </a:t>
            </a:r>
            <a:r>
              <a:rPr dirty="0" sz="2300" b="1">
                <a:latin typeface="Calibri"/>
                <a:cs typeface="Calibri"/>
              </a:rPr>
              <a:t>em</a:t>
            </a:r>
            <a:r>
              <a:rPr dirty="0" sz="2300" spc="-10" b="1">
                <a:latin typeface="Calibri"/>
                <a:cs typeface="Calibri"/>
              </a:rPr>
              <a:t> </a:t>
            </a:r>
            <a:r>
              <a:rPr dirty="0" sz="2300" spc="-25" b="1">
                <a:latin typeface="Calibri"/>
                <a:cs typeface="Calibri"/>
              </a:rPr>
              <a:t>lã</a:t>
            </a:r>
            <a:endParaRPr sz="23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110"/>
              </a:spcBef>
              <a:buFont typeface="Calibri"/>
              <a:buChar char="-"/>
              <a:tabLst>
                <a:tab pos="299085" algn="l"/>
              </a:tabLst>
            </a:pPr>
            <a:r>
              <a:rPr dirty="0" sz="2300" b="1">
                <a:latin typeface="Calibri"/>
                <a:cs typeface="Calibri"/>
              </a:rPr>
              <a:t>Curtimento</a:t>
            </a:r>
            <a:r>
              <a:rPr dirty="0" sz="2300" spc="-60" b="1">
                <a:latin typeface="Calibri"/>
                <a:cs typeface="Calibri"/>
              </a:rPr>
              <a:t> </a:t>
            </a:r>
            <a:r>
              <a:rPr dirty="0" sz="2300" b="1">
                <a:latin typeface="Calibri"/>
                <a:cs typeface="Calibri"/>
              </a:rPr>
              <a:t>de</a:t>
            </a:r>
            <a:r>
              <a:rPr dirty="0" sz="2300" spc="-55" b="1">
                <a:latin typeface="Calibri"/>
                <a:cs typeface="Calibri"/>
              </a:rPr>
              <a:t> </a:t>
            </a:r>
            <a:r>
              <a:rPr dirty="0" sz="2300" b="1">
                <a:latin typeface="Calibri"/>
                <a:cs typeface="Calibri"/>
              </a:rPr>
              <a:t>pele</a:t>
            </a:r>
            <a:r>
              <a:rPr dirty="0" sz="2300" spc="-50" b="1">
                <a:latin typeface="Calibri"/>
                <a:cs typeface="Calibri"/>
              </a:rPr>
              <a:t> </a:t>
            </a:r>
            <a:r>
              <a:rPr dirty="0" sz="2300" spc="-10" b="1">
                <a:latin typeface="Calibri"/>
                <a:cs typeface="Calibri"/>
              </a:rPr>
              <a:t>ovina</a:t>
            </a:r>
            <a:endParaRPr sz="23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100"/>
              </a:spcBef>
              <a:buFont typeface="Calibri"/>
              <a:buChar char="-"/>
              <a:tabLst>
                <a:tab pos="299085" algn="l"/>
              </a:tabLst>
            </a:pPr>
            <a:r>
              <a:rPr dirty="0" sz="2300" b="1">
                <a:latin typeface="Calibri"/>
                <a:cs typeface="Calibri"/>
              </a:rPr>
              <a:t>Incentivo</a:t>
            </a:r>
            <a:r>
              <a:rPr dirty="0" sz="2300" spc="-55" b="1">
                <a:latin typeface="Calibri"/>
                <a:cs typeface="Calibri"/>
              </a:rPr>
              <a:t> </a:t>
            </a:r>
            <a:r>
              <a:rPr dirty="0" sz="2300" b="1">
                <a:latin typeface="Calibri"/>
                <a:cs typeface="Calibri"/>
              </a:rPr>
              <a:t>na</a:t>
            </a:r>
            <a:r>
              <a:rPr dirty="0" sz="2300" spc="-70" b="1">
                <a:latin typeface="Calibri"/>
                <a:cs typeface="Calibri"/>
              </a:rPr>
              <a:t> </a:t>
            </a:r>
            <a:r>
              <a:rPr dirty="0" sz="2300" spc="-10" b="1">
                <a:latin typeface="Calibri"/>
                <a:cs typeface="Calibri"/>
              </a:rPr>
              <a:t>comercialização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3671" y="1473708"/>
            <a:ext cx="2378964" cy="423062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13219" y="1473708"/>
            <a:ext cx="2380487" cy="423062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87623" y="772096"/>
            <a:ext cx="1438338" cy="245892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355085" y="682828"/>
            <a:ext cx="14751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13D86"/>
                </a:solidFill>
                <a:latin typeface="Calibri"/>
                <a:cs typeface="Calibri"/>
              </a:rPr>
              <a:t>Regional</a:t>
            </a:r>
            <a:r>
              <a:rPr dirty="0" sz="2000" spc="-85">
                <a:solidFill>
                  <a:srgbClr val="013D86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13D86"/>
                </a:solidFill>
                <a:latin typeface="Calibri"/>
                <a:cs typeface="Calibri"/>
              </a:rPr>
              <a:t>Bagé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54223" y="169163"/>
            <a:ext cx="4035552" cy="8991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355085" y="682828"/>
            <a:ext cx="14751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13D86"/>
                </a:solidFill>
                <a:latin typeface="Calibri"/>
                <a:cs typeface="Calibri"/>
              </a:rPr>
              <a:t>Regional</a:t>
            </a:r>
            <a:r>
              <a:rPr dirty="0" sz="2000" spc="-85">
                <a:solidFill>
                  <a:srgbClr val="013D86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13D86"/>
                </a:solidFill>
                <a:latin typeface="Calibri"/>
                <a:cs typeface="Calibri"/>
              </a:rPr>
              <a:t>Bagé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4223" y="169163"/>
            <a:ext cx="4035552" cy="89915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695190" y="1386332"/>
            <a:ext cx="4321175" cy="505587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59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3000" b="1">
                <a:solidFill>
                  <a:srgbClr val="001F5F"/>
                </a:solidFill>
                <a:latin typeface="Calibri"/>
                <a:cs typeface="Calibri"/>
              </a:rPr>
              <a:t>Nº</a:t>
            </a:r>
            <a:r>
              <a:rPr dirty="0" sz="3000" spc="-5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 b="1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dirty="0" sz="3000" spc="-4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 spc="-10" b="1">
                <a:solidFill>
                  <a:srgbClr val="001F5F"/>
                </a:solidFill>
                <a:latin typeface="Calibri"/>
                <a:cs typeface="Calibri"/>
              </a:rPr>
              <a:t>empregados:</a:t>
            </a:r>
            <a:r>
              <a:rPr dirty="0" sz="3000" spc="-5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 spc="-35" b="1">
                <a:solidFill>
                  <a:srgbClr val="001F5F"/>
                </a:solidFill>
                <a:latin typeface="Calibri"/>
                <a:cs typeface="Calibri"/>
              </a:rPr>
              <a:t>81</a:t>
            </a:r>
            <a:endParaRPr sz="3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59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Escritório</a:t>
            </a:r>
            <a:r>
              <a:rPr dirty="0" sz="3000" spc="-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Regional:</a:t>
            </a:r>
            <a:r>
              <a:rPr dirty="0" sz="3000" spc="-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 spc="-25">
                <a:solidFill>
                  <a:srgbClr val="001F5F"/>
                </a:solidFill>
                <a:latin typeface="Calibri"/>
                <a:cs typeface="Calibri"/>
              </a:rPr>
              <a:t>11</a:t>
            </a:r>
            <a:endParaRPr sz="3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59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Escritórios</a:t>
            </a:r>
            <a:r>
              <a:rPr dirty="0" sz="3000" spc="-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Municipais:</a:t>
            </a:r>
            <a:r>
              <a:rPr dirty="0" sz="3000" spc="-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 spc="-25">
                <a:solidFill>
                  <a:srgbClr val="001F5F"/>
                </a:solidFill>
                <a:latin typeface="Calibri"/>
                <a:cs typeface="Calibri"/>
              </a:rPr>
              <a:t>70</a:t>
            </a:r>
            <a:endParaRPr sz="3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Área</a:t>
            </a:r>
            <a:r>
              <a:rPr dirty="0" sz="3000" spc="-8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001F5F"/>
                </a:solidFill>
                <a:latin typeface="Calibri"/>
                <a:cs typeface="Calibri"/>
              </a:rPr>
              <a:t>Econômica:</a:t>
            </a:r>
            <a:r>
              <a:rPr dirty="0" sz="3000" spc="-9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 spc="-25">
                <a:solidFill>
                  <a:srgbClr val="001F5F"/>
                </a:solidFill>
                <a:latin typeface="Calibri"/>
                <a:cs typeface="Calibri"/>
              </a:rPr>
              <a:t>51</a:t>
            </a:r>
            <a:endParaRPr sz="3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Área</a:t>
            </a:r>
            <a:r>
              <a:rPr dirty="0" sz="30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Social:</a:t>
            </a:r>
            <a:r>
              <a:rPr dirty="0" sz="30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 spc="-25">
                <a:solidFill>
                  <a:srgbClr val="001F5F"/>
                </a:solidFill>
                <a:latin typeface="Calibri"/>
                <a:cs typeface="Calibri"/>
              </a:rPr>
              <a:t>17</a:t>
            </a:r>
            <a:endParaRPr sz="3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Área</a:t>
            </a:r>
            <a:r>
              <a:rPr dirty="0" sz="30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001F5F"/>
                </a:solidFill>
                <a:latin typeface="Calibri"/>
                <a:cs typeface="Calibri"/>
              </a:rPr>
              <a:t>Administrativa:</a:t>
            </a:r>
            <a:r>
              <a:rPr dirty="0" sz="3000" spc="-5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 spc="-25">
                <a:solidFill>
                  <a:srgbClr val="001F5F"/>
                </a:solidFill>
                <a:latin typeface="Calibri"/>
                <a:cs typeface="Calibri"/>
              </a:rPr>
              <a:t>13</a:t>
            </a:r>
            <a:endParaRPr sz="3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59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3000" spc="-10">
                <a:solidFill>
                  <a:srgbClr val="001F5F"/>
                </a:solidFill>
                <a:latin typeface="Calibri"/>
                <a:cs typeface="Calibri"/>
              </a:rPr>
              <a:t>Estagiários:</a:t>
            </a:r>
            <a:r>
              <a:rPr dirty="0" sz="30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 spc="-50">
                <a:solidFill>
                  <a:srgbClr val="001F5F"/>
                </a:solidFill>
                <a:latin typeface="Calibri"/>
                <a:cs typeface="Calibri"/>
              </a:rPr>
              <a:t>2</a:t>
            </a:r>
            <a:endParaRPr sz="3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59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Aprendiz:</a:t>
            </a:r>
            <a:r>
              <a:rPr dirty="0" sz="3000" spc="-12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 spc="-50">
                <a:solidFill>
                  <a:srgbClr val="001F5F"/>
                </a:solidFill>
                <a:latin typeface="Calibri"/>
                <a:cs typeface="Calibri"/>
              </a:rPr>
              <a:t>1</a:t>
            </a:r>
            <a:endParaRPr sz="3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3000" spc="-35">
                <a:solidFill>
                  <a:srgbClr val="001F5F"/>
                </a:solidFill>
                <a:latin typeface="Calibri"/>
                <a:cs typeface="Calibri"/>
              </a:rPr>
              <a:t>Terceirizado:</a:t>
            </a:r>
            <a:r>
              <a:rPr dirty="0" sz="3000" spc="-4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 spc="-50">
                <a:solidFill>
                  <a:srgbClr val="001F5F"/>
                </a:solidFill>
                <a:latin typeface="Calibri"/>
                <a:cs typeface="Calibri"/>
              </a:rPr>
              <a:t>1</a:t>
            </a:r>
            <a:endParaRPr sz="3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Classificação:</a:t>
            </a:r>
            <a:r>
              <a:rPr dirty="0" sz="3000" spc="-114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 spc="-50">
                <a:solidFill>
                  <a:srgbClr val="001F5F"/>
                </a:solidFill>
                <a:latin typeface="Calibri"/>
                <a:cs typeface="Calibri"/>
              </a:rPr>
              <a:t>8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15" y="1470660"/>
            <a:ext cx="4552188" cy="455218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96290" y="1836997"/>
            <a:ext cx="4501515" cy="4122420"/>
          </a:xfrm>
          <a:prstGeom prst="rect">
            <a:avLst/>
          </a:prstGeom>
        </p:spPr>
        <p:txBody>
          <a:bodyPr wrap="square" lIns="0" tIns="1581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dirty="0" sz="2400" b="1">
                <a:latin typeface="Calibri"/>
                <a:cs typeface="Calibri"/>
              </a:rPr>
              <a:t>Educação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em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Saúde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155"/>
              </a:spcBef>
              <a:buFont typeface="Calibri"/>
              <a:buChar char="-"/>
              <a:tabLst>
                <a:tab pos="299085" algn="l"/>
              </a:tabLst>
            </a:pPr>
            <a:r>
              <a:rPr dirty="0" sz="2400" b="1">
                <a:latin typeface="Calibri"/>
                <a:cs typeface="Calibri"/>
              </a:rPr>
              <a:t>Controle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zoonoses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155"/>
              </a:spcBef>
              <a:buFont typeface="Calibri"/>
              <a:buChar char="-"/>
              <a:tabLst>
                <a:tab pos="299085" algn="l"/>
              </a:tabLst>
            </a:pPr>
            <a:r>
              <a:rPr dirty="0" sz="2400" b="1">
                <a:latin typeface="Calibri"/>
                <a:cs typeface="Calibri"/>
              </a:rPr>
              <a:t>Campanhas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de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vacinação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150"/>
              </a:spcBef>
              <a:buFont typeface="Calibri"/>
              <a:buChar char="-"/>
              <a:tabLst>
                <a:tab pos="299085" algn="l"/>
              </a:tabLst>
            </a:pPr>
            <a:r>
              <a:rPr dirty="0" sz="2400" b="1">
                <a:latin typeface="Calibri"/>
                <a:cs typeface="Calibri"/>
              </a:rPr>
              <a:t>Exames</a:t>
            </a:r>
            <a:r>
              <a:rPr dirty="0" sz="2400" spc="-9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preventivos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das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doenças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55"/>
              </a:spcBef>
              <a:buFont typeface="Calibri"/>
              <a:buChar char="-"/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10" b="1">
                <a:latin typeface="Calibri"/>
                <a:cs typeface="Calibri"/>
              </a:rPr>
              <a:t>Juventude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Rural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155"/>
              </a:spcBef>
              <a:buFont typeface="Calibri"/>
              <a:buChar char="-"/>
              <a:tabLst>
                <a:tab pos="299085" algn="l"/>
              </a:tabLst>
            </a:pPr>
            <a:r>
              <a:rPr dirty="0" sz="2400" b="1">
                <a:latin typeface="Calibri"/>
                <a:cs typeface="Calibri"/>
              </a:rPr>
              <a:t>Bolsa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jovem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acesso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ao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trabalho</a:t>
            </a:r>
            <a:endParaRPr sz="2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155"/>
              </a:spcBef>
              <a:buFont typeface="Calibri"/>
              <a:buChar char="-"/>
              <a:tabLst>
                <a:tab pos="299085" algn="l"/>
              </a:tabLst>
            </a:pPr>
            <a:r>
              <a:rPr dirty="0" sz="2400" b="1">
                <a:latin typeface="Calibri"/>
                <a:cs typeface="Calibri"/>
              </a:rPr>
              <a:t>Jogos</a:t>
            </a:r>
            <a:r>
              <a:rPr dirty="0" sz="2400" spc="-9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rurais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15385" y="1345514"/>
            <a:ext cx="24384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00AFEF"/>
                </a:solidFill>
                <a:latin typeface="Arial"/>
                <a:cs typeface="Arial"/>
              </a:rPr>
              <a:t>Ações</a:t>
            </a:r>
            <a:r>
              <a:rPr dirty="0" sz="2800" spc="-85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00AFEF"/>
                </a:solidFill>
                <a:latin typeface="Arial"/>
                <a:cs typeface="Arial"/>
              </a:rPr>
              <a:t>Sociais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1328" y="4130038"/>
            <a:ext cx="3852672" cy="272338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7623" y="772096"/>
            <a:ext cx="1438338" cy="245892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355085" y="682828"/>
            <a:ext cx="14751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13D86"/>
                </a:solidFill>
                <a:latin typeface="Calibri"/>
                <a:cs typeface="Calibri"/>
              </a:rPr>
              <a:t>Regional</a:t>
            </a:r>
            <a:r>
              <a:rPr dirty="0" sz="2000" spc="-85">
                <a:solidFill>
                  <a:srgbClr val="013D86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13D86"/>
                </a:solidFill>
                <a:latin typeface="Calibri"/>
                <a:cs typeface="Calibri"/>
              </a:rPr>
              <a:t>Bagé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54223" y="169163"/>
            <a:ext cx="4035552" cy="8991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7623" y="772096"/>
            <a:ext cx="1438338" cy="2458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Regional</a:t>
            </a:r>
            <a:r>
              <a:rPr dirty="0" spc="-85"/>
              <a:t> </a:t>
            </a:r>
            <a:r>
              <a:rPr dirty="0" spc="-20"/>
              <a:t>Bagé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4223" y="169163"/>
            <a:ext cx="4035552" cy="899159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70408" y="1476873"/>
            <a:ext cx="4025900" cy="1928495"/>
          </a:xfrm>
          <a:prstGeom prst="rect">
            <a:avLst/>
          </a:prstGeom>
        </p:spPr>
        <p:txBody>
          <a:bodyPr wrap="square" lIns="0" tIns="1593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dirty="0" sz="2400" spc="-10" b="1">
                <a:latin typeface="Calibri"/>
                <a:cs typeface="Calibri"/>
              </a:rPr>
              <a:t>Turismo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Rural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20000"/>
              </a:lnSpc>
              <a:spcBef>
                <a:spcPts val="580"/>
              </a:spcBef>
            </a:pPr>
            <a:r>
              <a:rPr dirty="0" sz="2400" spc="-20" b="1">
                <a:latin typeface="Calibri"/>
                <a:cs typeface="Calibri"/>
              </a:rPr>
              <a:t>Eventos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na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região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envolvendo artesanato,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agroindústrias, gastronomia,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pesca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esportiva.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16652" y="4253482"/>
            <a:ext cx="3730752" cy="247802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276" y="4398262"/>
            <a:ext cx="3528060" cy="234238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16652" y="1434083"/>
            <a:ext cx="3648455" cy="27371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452372"/>
            <a:ext cx="9144000" cy="1119505"/>
            <a:chOff x="0" y="1452372"/>
            <a:chExt cx="9144000" cy="1119505"/>
          </a:xfrm>
        </p:grpSpPr>
        <p:sp>
          <p:nvSpPr>
            <p:cNvPr id="3" name="object 3" descr=""/>
            <p:cNvSpPr/>
            <p:nvPr/>
          </p:nvSpPr>
          <p:spPr>
            <a:xfrm>
              <a:off x="0" y="1629156"/>
              <a:ext cx="9144000" cy="640080"/>
            </a:xfrm>
            <a:custGeom>
              <a:avLst/>
              <a:gdLst/>
              <a:ahLst/>
              <a:cxnLst/>
              <a:rect l="l" t="t" r="r" b="b"/>
              <a:pathLst>
                <a:path w="9144000" h="640080">
                  <a:moveTo>
                    <a:pt x="9144000" y="0"/>
                  </a:moveTo>
                  <a:lnTo>
                    <a:pt x="0" y="0"/>
                  </a:lnTo>
                  <a:lnTo>
                    <a:pt x="0" y="640079"/>
                  </a:lnTo>
                  <a:lnTo>
                    <a:pt x="9144000" y="64007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7E33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368" y="1452372"/>
              <a:ext cx="2550414" cy="111937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5604" y="1452372"/>
              <a:ext cx="881633" cy="111937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2888" y="1452372"/>
              <a:ext cx="5074158" cy="111937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4868" y="1452372"/>
              <a:ext cx="1954529" cy="111937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79221" y="1599692"/>
            <a:ext cx="798703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>
                <a:solidFill>
                  <a:srgbClr val="FF0000"/>
                </a:solidFill>
                <a:latin typeface="Tahoma"/>
                <a:cs typeface="Tahoma"/>
              </a:rPr>
              <a:t>FOCOS</a:t>
            </a:r>
            <a:r>
              <a:rPr dirty="0" sz="4000" spc="-114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4000" b="1">
                <a:solidFill>
                  <a:srgbClr val="FF0000"/>
                </a:solidFill>
                <a:latin typeface="Tahoma"/>
                <a:cs typeface="Tahoma"/>
              </a:rPr>
              <a:t>-</a:t>
            </a:r>
            <a:r>
              <a:rPr dirty="0" sz="4000" spc="-135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4000" b="1">
                <a:solidFill>
                  <a:srgbClr val="FF0000"/>
                </a:solidFill>
                <a:latin typeface="Tahoma"/>
                <a:cs typeface="Tahoma"/>
              </a:rPr>
              <a:t>REGIONAL</a:t>
            </a:r>
            <a:r>
              <a:rPr dirty="0" sz="4000" spc="-12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4000" b="1">
                <a:solidFill>
                  <a:srgbClr val="FF0000"/>
                </a:solidFill>
                <a:latin typeface="Tahoma"/>
                <a:cs typeface="Tahoma"/>
              </a:rPr>
              <a:t>BAGÉ</a:t>
            </a:r>
            <a:r>
              <a:rPr dirty="0" sz="4000" spc="-110" b="1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4000" spc="-20" b="1">
                <a:solidFill>
                  <a:srgbClr val="FFFFFF"/>
                </a:solidFill>
                <a:latin typeface="Tahoma"/>
                <a:cs typeface="Tahoma"/>
              </a:rPr>
              <a:t>2022</a:t>
            </a:r>
            <a:endParaRPr sz="4000">
              <a:latin typeface="Tahoma"/>
              <a:cs typeface="Tahom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18410" y="44211"/>
            <a:ext cx="4025503" cy="851069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490727" y="2479548"/>
            <a:ext cx="6799580" cy="3241040"/>
            <a:chOff x="490727" y="2479548"/>
            <a:chExt cx="6799580" cy="3241040"/>
          </a:xfrm>
        </p:grpSpPr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192" y="2803012"/>
              <a:ext cx="178098" cy="24109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173" y="2688666"/>
              <a:ext cx="393192" cy="40568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479" y="2479548"/>
              <a:ext cx="3583686" cy="89992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727" y="3160776"/>
              <a:ext cx="648462" cy="75514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173" y="3274441"/>
              <a:ext cx="393192" cy="40538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479" y="3064764"/>
              <a:ext cx="6497574" cy="89992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727" y="3745992"/>
              <a:ext cx="648462" cy="75514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173" y="3859352"/>
              <a:ext cx="393192" cy="40568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2479" y="3649980"/>
              <a:ext cx="4446270" cy="89992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727" y="4331208"/>
              <a:ext cx="648462" cy="75514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173" y="4445254"/>
              <a:ext cx="393192" cy="40538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2479" y="4235196"/>
              <a:ext cx="3475482" cy="89992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0727" y="4916424"/>
              <a:ext cx="648462" cy="755141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173" y="5030165"/>
              <a:ext cx="393192" cy="40568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2479" y="4820412"/>
              <a:ext cx="4629150" cy="899922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0489" rIns="0" bIns="0" rtlCol="0" vert="horz">
            <a:spAutoFit/>
          </a:bodyPr>
          <a:lstStyle/>
          <a:p>
            <a:pPr marL="762000">
              <a:lnSpc>
                <a:spcPct val="100000"/>
              </a:lnSpc>
              <a:spcBef>
                <a:spcPts val="869"/>
              </a:spcBef>
            </a:pPr>
            <a:r>
              <a:rPr dirty="0"/>
              <a:t>Pecuária</a:t>
            </a:r>
            <a:r>
              <a:rPr dirty="0" spc="-30"/>
              <a:t> </a:t>
            </a:r>
            <a:r>
              <a:rPr dirty="0" spc="-10"/>
              <a:t>Familiar</a:t>
            </a:r>
          </a:p>
          <a:p>
            <a:pPr marL="762000" marR="5080">
              <a:lnSpc>
                <a:spcPct val="120000"/>
              </a:lnSpc>
            </a:pPr>
            <a:r>
              <a:rPr dirty="0"/>
              <a:t>Segurança</a:t>
            </a:r>
            <a:r>
              <a:rPr dirty="0" spc="-65"/>
              <a:t> </a:t>
            </a:r>
            <a:r>
              <a:rPr dirty="0"/>
              <a:t>e</a:t>
            </a:r>
            <a:r>
              <a:rPr dirty="0" spc="-45"/>
              <a:t> </a:t>
            </a:r>
            <a:r>
              <a:rPr dirty="0"/>
              <a:t>Soberania</a:t>
            </a:r>
            <a:r>
              <a:rPr dirty="0" spc="-70"/>
              <a:t> </a:t>
            </a:r>
            <a:r>
              <a:rPr dirty="0" spc="-10"/>
              <a:t>Alimentar </a:t>
            </a:r>
            <a:r>
              <a:rPr dirty="0"/>
              <a:t>Agroindústria</a:t>
            </a:r>
            <a:r>
              <a:rPr dirty="0" spc="-60"/>
              <a:t> </a:t>
            </a:r>
            <a:r>
              <a:rPr dirty="0" spc="-10"/>
              <a:t>Familiar</a:t>
            </a:r>
          </a:p>
          <a:p>
            <a:pPr marL="762000" marR="1870710">
              <a:lnSpc>
                <a:spcPct val="120000"/>
              </a:lnSpc>
              <a:spcBef>
                <a:spcPts val="5"/>
              </a:spcBef>
            </a:pPr>
            <a:r>
              <a:rPr dirty="0"/>
              <a:t>Bovinos</a:t>
            </a:r>
            <a:r>
              <a:rPr dirty="0" spc="-100"/>
              <a:t> </a:t>
            </a:r>
            <a:r>
              <a:rPr dirty="0"/>
              <a:t>de</a:t>
            </a:r>
            <a:r>
              <a:rPr dirty="0" spc="-85"/>
              <a:t> </a:t>
            </a:r>
            <a:r>
              <a:rPr dirty="0" spc="-10"/>
              <a:t>Leite </a:t>
            </a:r>
            <a:r>
              <a:rPr dirty="0"/>
              <a:t>Conservação</a:t>
            </a:r>
            <a:r>
              <a:rPr dirty="0" spc="-55"/>
              <a:t> </a:t>
            </a:r>
            <a:r>
              <a:rPr dirty="0"/>
              <a:t>dos</a:t>
            </a:r>
            <a:r>
              <a:rPr dirty="0" spc="-20"/>
              <a:t> </a:t>
            </a:r>
            <a:r>
              <a:rPr dirty="0" spc="-10"/>
              <a:t>Solos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716"/>
            <a:ext cx="9143999" cy="44226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07763" y="254253"/>
            <a:ext cx="427609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b="1" i="1">
                <a:solidFill>
                  <a:srgbClr val="FFFFFF"/>
                </a:solidFill>
                <a:latin typeface="Calibri"/>
                <a:cs typeface="Calibri"/>
              </a:rPr>
              <a:t>Muito</a:t>
            </a:r>
            <a:r>
              <a:rPr dirty="0" sz="4800" spc="-17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800" spc="-10" b="1" i="1">
                <a:solidFill>
                  <a:srgbClr val="FFFFFF"/>
                </a:solidFill>
                <a:latin typeface="Calibri"/>
                <a:cs typeface="Calibri"/>
              </a:rPr>
              <a:t>Obrigado!</a:t>
            </a:r>
            <a:endParaRPr sz="48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952744" y="1107947"/>
            <a:ext cx="3191510" cy="1479550"/>
            <a:chOff x="5952744" y="1107947"/>
            <a:chExt cx="3191510" cy="147955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2744" y="1107947"/>
              <a:ext cx="3191255" cy="56464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5744" y="1565147"/>
              <a:ext cx="1456181" cy="56464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5883" y="1565147"/>
              <a:ext cx="413766" cy="56464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93608" y="1565147"/>
              <a:ext cx="850392" cy="56464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9672" y="2022347"/>
              <a:ext cx="2624328" cy="564641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6099428" y="1008436"/>
            <a:ext cx="2882900" cy="1398270"/>
          </a:xfrm>
          <a:prstGeom prst="rect">
            <a:avLst/>
          </a:prstGeom>
        </p:spPr>
        <p:txBody>
          <a:bodyPr wrap="square" lIns="0" tIns="16573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305"/>
              </a:spcBef>
            </a:pP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Escritório</a:t>
            </a:r>
            <a:r>
              <a:rPr dirty="0" sz="2000" spc="-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Regional</a:t>
            </a:r>
            <a:r>
              <a:rPr dirty="0" sz="20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dirty="0" sz="20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 b="1">
                <a:solidFill>
                  <a:srgbClr val="FFFFFF"/>
                </a:solidFill>
                <a:latin typeface="Calibri"/>
                <a:cs typeface="Calibri"/>
              </a:rPr>
              <a:t>Bagé</a:t>
            </a:r>
            <a:endParaRPr sz="2000">
              <a:latin typeface="Calibri"/>
              <a:cs typeface="Calibri"/>
            </a:endParaRPr>
          </a:p>
          <a:p>
            <a:pPr marL="1155700">
              <a:lnSpc>
                <a:spcPct val="100000"/>
              </a:lnSpc>
              <a:spcBef>
                <a:spcPts val="1200"/>
              </a:spcBef>
            </a:pP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(053)</a:t>
            </a:r>
            <a:r>
              <a:rPr dirty="0" sz="20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3242-</a:t>
            </a:r>
            <a:r>
              <a:rPr dirty="0" sz="2000" spc="-20" b="1">
                <a:solidFill>
                  <a:srgbClr val="FFFFFF"/>
                </a:solidFill>
                <a:latin typeface="Calibri"/>
                <a:cs typeface="Calibri"/>
              </a:rPr>
              <a:t>6269</a:t>
            </a:r>
            <a:endParaRPr sz="20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1200"/>
              </a:spcBef>
            </a:pPr>
            <a:r>
              <a:rPr dirty="0" u="sng" sz="2000" spc="-1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8"/>
              </a:rPr>
              <a:t>bage@emater.tche.br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72071" y="2365248"/>
            <a:ext cx="2320289" cy="4800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93701" y="4714288"/>
            <a:ext cx="2041878" cy="386976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3355085" y="4577537"/>
            <a:ext cx="208089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013D86"/>
                </a:solidFill>
                <a:latin typeface="Calibri"/>
                <a:cs typeface="Calibri"/>
              </a:rPr>
              <a:t>Região</a:t>
            </a:r>
            <a:r>
              <a:rPr dirty="0" sz="3200" spc="-65" b="1">
                <a:solidFill>
                  <a:srgbClr val="013D86"/>
                </a:solidFill>
                <a:latin typeface="Calibri"/>
                <a:cs typeface="Calibri"/>
              </a:rPr>
              <a:t> </a:t>
            </a:r>
            <a:r>
              <a:rPr dirty="0" sz="3200" spc="-20" b="1">
                <a:solidFill>
                  <a:srgbClr val="013D86"/>
                </a:solidFill>
                <a:latin typeface="Calibri"/>
                <a:cs typeface="Calibri"/>
              </a:rPr>
              <a:t>Bagé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15895" y="5373623"/>
            <a:ext cx="4681728" cy="10439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42" y="1281264"/>
            <a:ext cx="6072139" cy="552719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571113" y="1681453"/>
            <a:ext cx="5373370" cy="4370705"/>
          </a:xfrm>
          <a:prstGeom prst="rect">
            <a:avLst/>
          </a:prstGeom>
        </p:spPr>
        <p:txBody>
          <a:bodyPr wrap="square" lIns="0" tIns="59054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64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Nº</a:t>
            </a:r>
            <a:r>
              <a:rPr dirty="0" sz="3000" spc="-3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de</a:t>
            </a:r>
            <a:r>
              <a:rPr dirty="0" sz="3000" spc="-4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municípios:</a:t>
            </a:r>
            <a:r>
              <a:rPr dirty="0" sz="3000" spc="-1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 spc="-25">
                <a:solidFill>
                  <a:srgbClr val="001F5F"/>
                </a:solidFill>
                <a:latin typeface="Calibri"/>
                <a:cs typeface="Calibri"/>
              </a:rPr>
              <a:t>20</a:t>
            </a:r>
            <a:endParaRPr sz="3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Área</a:t>
            </a:r>
            <a:r>
              <a:rPr dirty="0" sz="3000" spc="-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001F5F"/>
                </a:solidFill>
                <a:latin typeface="Calibri"/>
                <a:cs typeface="Calibri"/>
              </a:rPr>
              <a:t>territorial:</a:t>
            </a:r>
            <a:r>
              <a:rPr dirty="0" sz="3000" spc="-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64.483</a:t>
            </a:r>
            <a:r>
              <a:rPr dirty="0" sz="3000" spc="-6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 spc="-25">
                <a:solidFill>
                  <a:srgbClr val="001F5F"/>
                </a:solidFill>
                <a:latin typeface="Calibri"/>
                <a:cs typeface="Calibri"/>
              </a:rPr>
              <a:t>km²</a:t>
            </a:r>
            <a:endParaRPr sz="3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%</a:t>
            </a:r>
            <a:r>
              <a:rPr dirty="0" sz="3000" spc="-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sobre</a:t>
            </a:r>
            <a:r>
              <a:rPr dirty="0" sz="3000" spc="-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área</a:t>
            </a:r>
            <a:r>
              <a:rPr dirty="0" sz="3000" spc="-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do</a:t>
            </a:r>
            <a:r>
              <a:rPr dirty="0" sz="3000" spc="-7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Estado:</a:t>
            </a:r>
            <a:r>
              <a:rPr dirty="0" sz="3000" spc="-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 spc="-25">
                <a:solidFill>
                  <a:srgbClr val="001F5F"/>
                </a:solidFill>
                <a:latin typeface="Calibri"/>
                <a:cs typeface="Calibri"/>
              </a:rPr>
              <a:t>23%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60"/>
              </a:spcBef>
              <a:buClr>
                <a:srgbClr val="001F5F"/>
              </a:buClr>
              <a:buFont typeface="Arial MT"/>
              <a:buChar char="•"/>
            </a:pPr>
            <a:endParaRPr sz="3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População:</a:t>
            </a:r>
            <a:r>
              <a:rPr dirty="0" sz="3000" spc="-10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740.626</a:t>
            </a:r>
            <a:r>
              <a:rPr dirty="0" sz="3000" spc="-1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 spc="-10">
                <a:solidFill>
                  <a:srgbClr val="001F5F"/>
                </a:solidFill>
                <a:latin typeface="Calibri"/>
                <a:cs typeface="Calibri"/>
              </a:rPr>
              <a:t>habitantes</a:t>
            </a:r>
            <a:endParaRPr sz="3000">
              <a:latin typeface="Calibri"/>
              <a:cs typeface="Calibri"/>
            </a:endParaRPr>
          </a:p>
          <a:p>
            <a:pPr marL="355600" marR="5080" indent="-342900">
              <a:lnSpc>
                <a:spcPts val="3240"/>
              </a:lnSpc>
              <a:spcBef>
                <a:spcPts val="77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População</a:t>
            </a:r>
            <a:r>
              <a:rPr dirty="0" sz="3000" spc="-6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urbana:</a:t>
            </a:r>
            <a:r>
              <a:rPr dirty="0" sz="3000" spc="-75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639.150</a:t>
            </a:r>
            <a:r>
              <a:rPr dirty="0" sz="3000" spc="-5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001F5F"/>
                </a:solidFill>
                <a:latin typeface="Calibri"/>
                <a:cs typeface="Calibri"/>
              </a:rPr>
              <a:t>hab. </a:t>
            </a:r>
            <a:r>
              <a:rPr dirty="0" sz="3000" spc="-10">
                <a:solidFill>
                  <a:srgbClr val="001F5F"/>
                </a:solidFill>
                <a:latin typeface="Calibri"/>
                <a:cs typeface="Calibri"/>
              </a:rPr>
              <a:t>(86,3%)</a:t>
            </a:r>
            <a:endParaRPr sz="3000">
              <a:latin typeface="Calibri"/>
              <a:cs typeface="Calibri"/>
            </a:endParaRPr>
          </a:p>
          <a:p>
            <a:pPr marL="355600" marR="377190" indent="-342900">
              <a:lnSpc>
                <a:spcPts val="3240"/>
              </a:lnSpc>
              <a:spcBef>
                <a:spcPts val="72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População</a:t>
            </a:r>
            <a:r>
              <a:rPr dirty="0" sz="3000" spc="-1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rural:</a:t>
            </a:r>
            <a:r>
              <a:rPr dirty="0" sz="3000" spc="-1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>
                <a:solidFill>
                  <a:srgbClr val="001F5F"/>
                </a:solidFill>
                <a:latin typeface="Calibri"/>
                <a:cs typeface="Calibri"/>
              </a:rPr>
              <a:t>101.323</a:t>
            </a:r>
            <a:r>
              <a:rPr dirty="0" sz="3000" spc="-10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3000" spc="-20">
                <a:solidFill>
                  <a:srgbClr val="001F5F"/>
                </a:solidFill>
                <a:latin typeface="Calibri"/>
                <a:cs typeface="Calibri"/>
              </a:rPr>
              <a:t>hab. </a:t>
            </a:r>
            <a:r>
              <a:rPr dirty="0" sz="3000" spc="-10">
                <a:solidFill>
                  <a:srgbClr val="001F5F"/>
                </a:solidFill>
                <a:latin typeface="Calibri"/>
                <a:cs typeface="Calibri"/>
              </a:rPr>
              <a:t>(13,68%)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7623" y="772096"/>
            <a:ext cx="1438338" cy="24589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355085" y="682828"/>
            <a:ext cx="14751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13D86"/>
                </a:solidFill>
                <a:latin typeface="Calibri"/>
                <a:cs typeface="Calibri"/>
              </a:rPr>
              <a:t>Regional</a:t>
            </a:r>
            <a:r>
              <a:rPr dirty="0" sz="2000" spc="-85">
                <a:solidFill>
                  <a:srgbClr val="013D86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13D86"/>
                </a:solidFill>
                <a:latin typeface="Calibri"/>
                <a:cs typeface="Calibri"/>
              </a:rPr>
              <a:t>Bagé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54223" y="169163"/>
            <a:ext cx="4035552" cy="8991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23088" y="630936"/>
            <a:ext cx="8372475" cy="6227445"/>
            <a:chOff x="323088" y="630936"/>
            <a:chExt cx="8372475" cy="622744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088" y="1066798"/>
              <a:ext cx="8372322" cy="57911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9543" y="630936"/>
              <a:ext cx="1785366" cy="56464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Regional</a:t>
            </a:r>
            <a:r>
              <a:rPr dirty="0" spc="-85"/>
              <a:t> </a:t>
            </a:r>
            <a:r>
              <a:rPr dirty="0" spc="-20"/>
              <a:t>Bagé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54223" y="167639"/>
            <a:ext cx="4035552" cy="8991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80026"/>
            <a:ext cx="9143999" cy="245358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7623" y="772096"/>
            <a:ext cx="1438338" cy="24589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355085" y="682828"/>
            <a:ext cx="14751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13D86"/>
                </a:solidFill>
                <a:latin typeface="Calibri"/>
                <a:cs typeface="Calibri"/>
              </a:rPr>
              <a:t>Regional</a:t>
            </a:r>
            <a:r>
              <a:rPr dirty="0" sz="2000" spc="-85">
                <a:solidFill>
                  <a:srgbClr val="013D86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13D86"/>
                </a:solidFill>
                <a:latin typeface="Calibri"/>
                <a:cs typeface="Calibri"/>
              </a:rPr>
              <a:t>Bagé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54223" y="169163"/>
            <a:ext cx="4035552" cy="89915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3948" y="1215644"/>
            <a:ext cx="8020050" cy="8058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100"/>
              </a:spcBef>
            </a:pPr>
            <a:r>
              <a:rPr dirty="0" sz="2400">
                <a:solidFill>
                  <a:srgbClr val="000000"/>
                </a:solidFill>
              </a:rPr>
              <a:t>A</a:t>
            </a:r>
            <a:r>
              <a:rPr dirty="0" sz="2400" spc="-50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Emater</a:t>
            </a:r>
            <a:r>
              <a:rPr dirty="0" sz="2400" spc="-40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atende</a:t>
            </a:r>
            <a:r>
              <a:rPr dirty="0" sz="2400" spc="-45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na</a:t>
            </a:r>
            <a:r>
              <a:rPr dirty="0" sz="2400" spc="-35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Regional</a:t>
            </a:r>
            <a:r>
              <a:rPr dirty="0" sz="2400" spc="-50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de</a:t>
            </a:r>
            <a:r>
              <a:rPr dirty="0" sz="2400" spc="-30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Bagé,</a:t>
            </a:r>
            <a:r>
              <a:rPr dirty="0" sz="2400" spc="-45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nos</a:t>
            </a:r>
            <a:r>
              <a:rPr dirty="0" sz="2400" spc="-40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20</a:t>
            </a:r>
            <a:r>
              <a:rPr dirty="0" sz="2400" spc="-45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municípios,</a:t>
            </a:r>
            <a:r>
              <a:rPr dirty="0" sz="2400" spc="-45">
                <a:solidFill>
                  <a:srgbClr val="000000"/>
                </a:solidFill>
              </a:rPr>
              <a:t> </a:t>
            </a:r>
            <a:r>
              <a:rPr dirty="0" sz="2400" spc="-10">
                <a:solidFill>
                  <a:srgbClr val="000000"/>
                </a:solidFill>
              </a:rPr>
              <a:t>10.000 </a:t>
            </a:r>
            <a:r>
              <a:rPr dirty="0" sz="2400">
                <a:solidFill>
                  <a:srgbClr val="000000"/>
                </a:solidFill>
              </a:rPr>
              <a:t>famílias</a:t>
            </a:r>
            <a:r>
              <a:rPr dirty="0" sz="2400" spc="-80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de</a:t>
            </a:r>
            <a:r>
              <a:rPr dirty="0" sz="2400" spc="-65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pequenos</a:t>
            </a:r>
            <a:r>
              <a:rPr dirty="0" sz="2400" spc="-65">
                <a:solidFill>
                  <a:srgbClr val="000000"/>
                </a:solidFill>
              </a:rPr>
              <a:t> </a:t>
            </a:r>
            <a:r>
              <a:rPr dirty="0" sz="2400" spc="-10">
                <a:solidFill>
                  <a:srgbClr val="000000"/>
                </a:solidFill>
              </a:rPr>
              <a:t>produtores</a:t>
            </a:r>
            <a:r>
              <a:rPr dirty="0" sz="2400" spc="-70">
                <a:solidFill>
                  <a:srgbClr val="000000"/>
                </a:solidFill>
              </a:rPr>
              <a:t> </a:t>
            </a:r>
            <a:r>
              <a:rPr dirty="0" sz="2400" spc="-10">
                <a:solidFill>
                  <a:srgbClr val="000000"/>
                </a:solidFill>
              </a:rPr>
              <a:t>rurais:</a:t>
            </a:r>
            <a:endParaRPr sz="2400"/>
          </a:p>
        </p:txBody>
      </p:sp>
      <p:sp>
        <p:nvSpPr>
          <p:cNvPr id="7" name="object 7" descr=""/>
          <p:cNvSpPr txBox="1"/>
          <p:nvPr/>
        </p:nvSpPr>
        <p:spPr>
          <a:xfrm>
            <a:off x="453948" y="2012950"/>
            <a:ext cx="4812665" cy="4300220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00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Agricultores</a:t>
            </a:r>
            <a:r>
              <a:rPr dirty="0" sz="2400" spc="-114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familiares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805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2400" spc="-10">
                <a:latin typeface="Calibri"/>
                <a:cs typeface="Calibri"/>
              </a:rPr>
              <a:t>Pecuaristas</a:t>
            </a:r>
            <a:r>
              <a:rPr dirty="0" sz="2400" spc="-114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familiares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805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2400" spc="-10">
                <a:latin typeface="Calibri"/>
                <a:cs typeface="Calibri"/>
              </a:rPr>
              <a:t>Quilombolas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440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2400" spc="-10">
                <a:latin typeface="Calibri"/>
                <a:cs typeface="Calibri"/>
              </a:rPr>
              <a:t>Assentados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440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2400" spc="-10">
                <a:latin typeface="Calibri"/>
                <a:cs typeface="Calibri"/>
              </a:rPr>
              <a:t>Pescadores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Artesanais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440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2400" spc="-10">
                <a:latin typeface="Calibri"/>
                <a:cs typeface="Calibri"/>
              </a:rPr>
              <a:t>Indígenas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440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2400" spc="-10">
                <a:latin typeface="Calibri"/>
                <a:cs typeface="Calibri"/>
              </a:rPr>
              <a:t>Outros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445"/>
              </a:spcBef>
              <a:buFont typeface="Wingdings"/>
              <a:buChar char="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Presença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nos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Conselhos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Municipais.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507735" y="2106167"/>
            <a:ext cx="2837815" cy="3987165"/>
            <a:chOff x="5507735" y="2106167"/>
            <a:chExt cx="2837815" cy="398716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07735" y="2106167"/>
              <a:ext cx="2805684" cy="18760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7735" y="3982211"/>
              <a:ext cx="2837688" cy="21107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7814" y="269487"/>
            <a:ext cx="7948930" cy="1347470"/>
          </a:xfrm>
          <a:prstGeom prst="rect"/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4000" b="1">
                <a:solidFill>
                  <a:srgbClr val="000000"/>
                </a:solidFill>
                <a:latin typeface="Calibri"/>
                <a:cs typeface="Calibri"/>
              </a:rPr>
              <a:t>Dados</a:t>
            </a:r>
            <a:r>
              <a:rPr dirty="0" sz="4000" spc="-11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000" spc="-10" b="1">
                <a:solidFill>
                  <a:srgbClr val="000000"/>
                </a:solidFill>
                <a:latin typeface="Calibri"/>
                <a:cs typeface="Calibri"/>
              </a:rPr>
              <a:t>Agropecuários</a:t>
            </a:r>
            <a:r>
              <a:rPr dirty="0" sz="4000" spc="-7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000" b="1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dirty="0" sz="4000" spc="-13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000" b="1">
                <a:solidFill>
                  <a:srgbClr val="000000"/>
                </a:solidFill>
                <a:latin typeface="Calibri"/>
                <a:cs typeface="Calibri"/>
              </a:rPr>
              <a:t>Regional</a:t>
            </a:r>
            <a:r>
              <a:rPr dirty="0" sz="4000" spc="-1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000" spc="-20" b="1">
                <a:solidFill>
                  <a:srgbClr val="000000"/>
                </a:solidFill>
                <a:latin typeface="Calibri"/>
                <a:cs typeface="Calibri"/>
              </a:rPr>
              <a:t>Bagé</a:t>
            </a:r>
            <a:endParaRPr sz="4000">
              <a:latin typeface="Calibri"/>
              <a:cs typeface="Calibri"/>
            </a:endParaRPr>
          </a:p>
          <a:p>
            <a:pPr marL="104775">
              <a:lnSpc>
                <a:spcPct val="100000"/>
              </a:lnSpc>
              <a:spcBef>
                <a:spcPts val="790"/>
              </a:spcBef>
            </a:pPr>
            <a:r>
              <a:rPr dirty="0" sz="3200">
                <a:solidFill>
                  <a:srgbClr val="000000"/>
                </a:solidFill>
                <a:latin typeface="Arial MT"/>
                <a:cs typeface="Arial MT"/>
              </a:rPr>
              <a:t>Área</a:t>
            </a:r>
            <a:r>
              <a:rPr dirty="0" sz="3200" spc="-75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3200">
                <a:solidFill>
                  <a:srgbClr val="000000"/>
                </a:solidFill>
                <a:latin typeface="Arial MT"/>
                <a:cs typeface="Arial MT"/>
              </a:rPr>
              <a:t>do</a:t>
            </a:r>
            <a:r>
              <a:rPr dirty="0" sz="3200" spc="-5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3200">
                <a:solidFill>
                  <a:srgbClr val="000000"/>
                </a:solidFill>
                <a:latin typeface="Arial MT"/>
                <a:cs typeface="Arial MT"/>
              </a:rPr>
              <a:t>Regional</a:t>
            </a:r>
            <a:r>
              <a:rPr dirty="0" sz="3200" spc="-4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3200">
                <a:solidFill>
                  <a:srgbClr val="000000"/>
                </a:solidFill>
                <a:latin typeface="Arial MT"/>
                <a:cs typeface="Arial MT"/>
              </a:rPr>
              <a:t>6.400.000</a:t>
            </a:r>
            <a:r>
              <a:rPr dirty="0" sz="3200" spc="-5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dirty="0" sz="3200" spc="-10">
                <a:solidFill>
                  <a:srgbClr val="000000"/>
                </a:solidFill>
                <a:latin typeface="Arial MT"/>
                <a:cs typeface="Arial MT"/>
              </a:rPr>
              <a:t>hectares</a:t>
            </a:r>
            <a:endParaRPr sz="3200">
              <a:latin typeface="Arial MT"/>
              <a:cs typeface="Arial MT"/>
            </a:endParaRPr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173164" y="1681733"/>
          <a:ext cx="8874125" cy="5003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2295"/>
                <a:gridCol w="4392295"/>
              </a:tblGrid>
              <a:tr h="377825">
                <a:tc>
                  <a:txBody>
                    <a:bodyPr/>
                    <a:lstStyle/>
                    <a:p>
                      <a:pPr marL="68580">
                        <a:lnSpc>
                          <a:spcPts val="2800"/>
                        </a:lnSpc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Atividade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2800"/>
                        </a:lnSpc>
                      </a:pPr>
                      <a:r>
                        <a:rPr dirty="0" sz="24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Área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68580">
                        <a:lnSpc>
                          <a:spcPts val="2800"/>
                        </a:lnSpc>
                      </a:pPr>
                      <a:r>
                        <a:rPr dirty="0" sz="24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Soja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9690">
                        <a:lnSpc>
                          <a:spcPts val="2800"/>
                        </a:lnSpc>
                      </a:pPr>
                      <a:r>
                        <a:rPr dirty="0" sz="2400">
                          <a:latin typeface="Arial MT"/>
                          <a:cs typeface="Arial MT"/>
                        </a:rPr>
                        <a:t>1.046.000</a:t>
                      </a:r>
                      <a:r>
                        <a:rPr dirty="0" sz="24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400" spc="-10">
                          <a:latin typeface="Arial MT"/>
                          <a:cs typeface="Arial MT"/>
                        </a:rPr>
                        <a:t>hectares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68580">
                        <a:lnSpc>
                          <a:spcPts val="2800"/>
                        </a:lnSpc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Arroz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9690">
                        <a:lnSpc>
                          <a:spcPts val="2800"/>
                        </a:lnSpc>
                      </a:pPr>
                      <a:r>
                        <a:rPr dirty="0" sz="2400">
                          <a:latin typeface="Arial MT"/>
                          <a:cs typeface="Arial MT"/>
                        </a:rPr>
                        <a:t>362.474</a:t>
                      </a:r>
                      <a:r>
                        <a:rPr dirty="0" sz="2400" spc="-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400" spc="-10">
                          <a:latin typeface="Arial MT"/>
                          <a:cs typeface="Arial MT"/>
                        </a:rPr>
                        <a:t>hectares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68580">
                        <a:lnSpc>
                          <a:spcPts val="2805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Milho</a:t>
                      </a:r>
                      <a:r>
                        <a:rPr dirty="0" sz="2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grão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9690">
                        <a:lnSpc>
                          <a:spcPts val="2805"/>
                        </a:lnSpc>
                      </a:pPr>
                      <a:r>
                        <a:rPr dirty="0" sz="2400">
                          <a:latin typeface="Arial MT"/>
                          <a:cs typeface="Arial MT"/>
                        </a:rPr>
                        <a:t>59.490</a:t>
                      </a:r>
                      <a:r>
                        <a:rPr dirty="0" sz="24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400" spc="-10">
                          <a:latin typeface="Arial MT"/>
                          <a:cs typeface="Arial MT"/>
                        </a:rPr>
                        <a:t>hectares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68580">
                        <a:lnSpc>
                          <a:spcPts val="2805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Milho</a:t>
                      </a:r>
                      <a:r>
                        <a:rPr dirty="0" sz="24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silagem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9690">
                        <a:lnSpc>
                          <a:spcPts val="2805"/>
                        </a:lnSpc>
                      </a:pPr>
                      <a:r>
                        <a:rPr dirty="0" sz="2400">
                          <a:latin typeface="Arial MT"/>
                          <a:cs typeface="Arial MT"/>
                        </a:rPr>
                        <a:t>4990</a:t>
                      </a:r>
                      <a:r>
                        <a:rPr dirty="0" sz="2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400" spc="-10">
                          <a:latin typeface="Arial MT"/>
                          <a:cs typeface="Arial MT"/>
                        </a:rPr>
                        <a:t>hectares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68580">
                        <a:lnSpc>
                          <a:spcPts val="2805"/>
                        </a:lnSpc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Trigo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9690">
                        <a:lnSpc>
                          <a:spcPts val="2805"/>
                        </a:lnSpc>
                      </a:pPr>
                      <a:r>
                        <a:rPr dirty="0" sz="2400">
                          <a:latin typeface="Arial MT"/>
                          <a:cs typeface="Arial MT"/>
                        </a:rPr>
                        <a:t>159.000</a:t>
                      </a:r>
                      <a:r>
                        <a:rPr dirty="0" sz="2400" spc="-9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400" spc="-10">
                          <a:latin typeface="Arial MT"/>
                          <a:cs typeface="Arial MT"/>
                        </a:rPr>
                        <a:t>hectares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68580">
                        <a:lnSpc>
                          <a:spcPts val="2805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Aveia</a:t>
                      </a:r>
                      <a:r>
                        <a:rPr dirty="0" sz="2400" spc="-16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branca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9690">
                        <a:lnSpc>
                          <a:spcPts val="2805"/>
                        </a:lnSpc>
                      </a:pPr>
                      <a:r>
                        <a:rPr dirty="0" sz="2400">
                          <a:latin typeface="Arial MT"/>
                          <a:cs typeface="Arial MT"/>
                        </a:rPr>
                        <a:t>19.987</a:t>
                      </a:r>
                      <a:r>
                        <a:rPr dirty="0" sz="2400" spc="-3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400" spc="-10">
                          <a:latin typeface="Arial MT"/>
                          <a:cs typeface="Arial MT"/>
                        </a:rPr>
                        <a:t>hectares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68580">
                        <a:lnSpc>
                          <a:spcPts val="2805"/>
                        </a:lnSpc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Fruticultura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9690">
                        <a:lnSpc>
                          <a:spcPts val="2805"/>
                        </a:lnSpc>
                      </a:pPr>
                      <a:r>
                        <a:rPr dirty="0" sz="2400">
                          <a:latin typeface="Arial MT"/>
                          <a:cs typeface="Arial MT"/>
                        </a:rPr>
                        <a:t>5100</a:t>
                      </a:r>
                      <a:r>
                        <a:rPr dirty="0" sz="2400" spc="-5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400" spc="-10">
                          <a:latin typeface="Arial MT"/>
                          <a:cs typeface="Arial MT"/>
                        </a:rPr>
                        <a:t>hectares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68580">
                        <a:lnSpc>
                          <a:spcPts val="2805"/>
                        </a:lnSpc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Olericultura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9690">
                        <a:lnSpc>
                          <a:spcPts val="2805"/>
                        </a:lnSpc>
                      </a:pPr>
                      <a:r>
                        <a:rPr dirty="0" sz="2400">
                          <a:latin typeface="Arial MT"/>
                          <a:cs typeface="Arial MT"/>
                        </a:rPr>
                        <a:t>750</a:t>
                      </a:r>
                      <a:r>
                        <a:rPr dirty="0" sz="2400" spc="-4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400" spc="-10">
                          <a:latin typeface="Arial MT"/>
                          <a:cs typeface="Arial MT"/>
                        </a:rPr>
                        <a:t>hectares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68580">
                        <a:lnSpc>
                          <a:spcPts val="2805"/>
                        </a:lnSpc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Silvicultura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9690">
                        <a:lnSpc>
                          <a:spcPts val="2805"/>
                        </a:lnSpc>
                      </a:pPr>
                      <a:r>
                        <a:rPr dirty="0" sz="2400">
                          <a:latin typeface="Arial MT"/>
                          <a:cs typeface="Arial MT"/>
                        </a:rPr>
                        <a:t>75.000</a:t>
                      </a:r>
                      <a:r>
                        <a:rPr dirty="0" sz="24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400" spc="-10">
                          <a:latin typeface="Arial MT"/>
                          <a:cs typeface="Arial MT"/>
                        </a:rPr>
                        <a:t>hectares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68580">
                        <a:lnSpc>
                          <a:spcPts val="2810"/>
                        </a:lnSpc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Bovinos</a:t>
                      </a:r>
                      <a:r>
                        <a:rPr dirty="0" sz="2400" spc="-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dirty="0" sz="24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corte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57150">
                        <a:lnSpc>
                          <a:spcPts val="2810"/>
                        </a:lnSpc>
                      </a:pPr>
                      <a:r>
                        <a:rPr dirty="0" sz="2400">
                          <a:latin typeface="Arial MT"/>
                          <a:cs typeface="Arial MT"/>
                        </a:rPr>
                        <a:t>3.901.668</a:t>
                      </a:r>
                      <a:r>
                        <a:rPr dirty="0" sz="2400" spc="-9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400" spc="-10">
                          <a:latin typeface="Arial MT"/>
                          <a:cs typeface="Arial MT"/>
                        </a:rPr>
                        <a:t>cabeças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</a:tr>
              <a:tr h="394970">
                <a:tc>
                  <a:txBody>
                    <a:bodyPr/>
                    <a:lstStyle/>
                    <a:p>
                      <a:pPr marL="68580">
                        <a:lnSpc>
                          <a:spcPts val="2805"/>
                        </a:lnSpc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Leite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ts val="2805"/>
                        </a:lnSpc>
                      </a:pPr>
                      <a:r>
                        <a:rPr dirty="0" sz="2400">
                          <a:latin typeface="Arial MT"/>
                          <a:cs typeface="Arial MT"/>
                        </a:rPr>
                        <a:t>23.700</a:t>
                      </a:r>
                      <a:r>
                        <a:rPr dirty="0" sz="2400" spc="-70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400" spc="-10">
                          <a:latin typeface="Arial MT"/>
                          <a:cs typeface="Arial MT"/>
                        </a:rPr>
                        <a:t>cabeças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</a:tr>
              <a:tr h="452755"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Ovinos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r" marR="6032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2400">
                          <a:latin typeface="Arial MT"/>
                          <a:cs typeface="Arial MT"/>
                        </a:rPr>
                        <a:t>1.529.640</a:t>
                      </a:r>
                      <a:r>
                        <a:rPr dirty="0" sz="2400" spc="-105"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400" spc="-10">
                          <a:latin typeface="Arial MT"/>
                          <a:cs typeface="Arial MT"/>
                        </a:rPr>
                        <a:t>cabeças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B="0" marT="82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5D9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495" y="1950720"/>
            <a:ext cx="4011167" cy="267157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34695" y="1218692"/>
            <a:ext cx="29711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Arial"/>
                <a:cs typeface="Arial"/>
              </a:rPr>
              <a:t>Pecuária</a:t>
            </a:r>
            <a:r>
              <a:rPr dirty="0" sz="2800" spc="-130" b="1">
                <a:latin typeface="Arial"/>
                <a:cs typeface="Arial"/>
              </a:rPr>
              <a:t> </a:t>
            </a:r>
            <a:r>
              <a:rPr dirty="0" sz="2800" spc="-10" b="1">
                <a:latin typeface="Arial"/>
                <a:cs typeface="Arial"/>
              </a:rPr>
              <a:t>Familiar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7623" y="772096"/>
            <a:ext cx="1438338" cy="2458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Regional</a:t>
            </a:r>
            <a:r>
              <a:rPr dirty="0" spc="-85"/>
              <a:t> </a:t>
            </a:r>
            <a:r>
              <a:rPr dirty="0" spc="-20"/>
              <a:t>Bagé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54223" y="169163"/>
            <a:ext cx="4035552" cy="89915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88408" y="1595627"/>
            <a:ext cx="4035551" cy="3026664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327659" y="4933720"/>
            <a:ext cx="6456680" cy="1436370"/>
            <a:chOff x="327659" y="4933720"/>
            <a:chExt cx="6456680" cy="1436370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838" y="4933720"/>
              <a:ext cx="6214380" cy="33214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659" y="5155691"/>
              <a:ext cx="4309110" cy="78714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7659" y="5582411"/>
              <a:ext cx="3669029" cy="787146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535940" y="4808601"/>
            <a:ext cx="6247765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0066CC"/>
                </a:solidFill>
                <a:latin typeface="Calibri"/>
                <a:cs typeface="Calibri"/>
              </a:rPr>
              <a:t>Manejo</a:t>
            </a:r>
            <a:r>
              <a:rPr dirty="0" sz="2800" spc="-40" b="1">
                <a:solidFill>
                  <a:srgbClr val="0066CC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66CC"/>
                </a:solidFill>
                <a:latin typeface="Calibri"/>
                <a:cs typeface="Calibri"/>
              </a:rPr>
              <a:t>e</a:t>
            </a:r>
            <a:r>
              <a:rPr dirty="0" sz="2800" spc="-45" b="1">
                <a:solidFill>
                  <a:srgbClr val="0066CC"/>
                </a:solidFill>
                <a:latin typeface="Calibri"/>
                <a:cs typeface="Calibri"/>
              </a:rPr>
              <a:t> </a:t>
            </a:r>
            <a:r>
              <a:rPr dirty="0" sz="2800" spc="-20" b="1">
                <a:solidFill>
                  <a:srgbClr val="0066CC"/>
                </a:solidFill>
                <a:latin typeface="Calibri"/>
                <a:cs typeface="Calibri"/>
              </a:rPr>
              <a:t>melhoramento</a:t>
            </a:r>
            <a:r>
              <a:rPr dirty="0" sz="2800" spc="-45" b="1">
                <a:solidFill>
                  <a:srgbClr val="0066CC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66CC"/>
                </a:solidFill>
                <a:latin typeface="Calibri"/>
                <a:cs typeface="Calibri"/>
              </a:rPr>
              <a:t>do</a:t>
            </a:r>
            <a:r>
              <a:rPr dirty="0" sz="2800" spc="-40" b="1">
                <a:solidFill>
                  <a:srgbClr val="0066CC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66CC"/>
                </a:solidFill>
                <a:latin typeface="Calibri"/>
                <a:cs typeface="Calibri"/>
              </a:rPr>
              <a:t>campo</a:t>
            </a:r>
            <a:r>
              <a:rPr dirty="0" sz="2800" spc="-65" b="1">
                <a:solidFill>
                  <a:srgbClr val="0066CC"/>
                </a:solidFill>
                <a:latin typeface="Calibri"/>
                <a:cs typeface="Calibri"/>
              </a:rPr>
              <a:t> </a:t>
            </a:r>
            <a:r>
              <a:rPr dirty="0" sz="2800" spc="-10" b="1">
                <a:solidFill>
                  <a:srgbClr val="0066CC"/>
                </a:solidFill>
                <a:latin typeface="Calibri"/>
                <a:cs typeface="Calibri"/>
              </a:rPr>
              <a:t>nativo Implantação</a:t>
            </a:r>
            <a:r>
              <a:rPr dirty="0" sz="2800" spc="-55" b="1">
                <a:solidFill>
                  <a:srgbClr val="0066CC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66CC"/>
                </a:solidFill>
                <a:latin typeface="Calibri"/>
                <a:cs typeface="Calibri"/>
              </a:rPr>
              <a:t>de</a:t>
            </a:r>
            <a:r>
              <a:rPr dirty="0" sz="2800" spc="-55" b="1">
                <a:solidFill>
                  <a:srgbClr val="0066CC"/>
                </a:solidFill>
                <a:latin typeface="Calibri"/>
                <a:cs typeface="Calibri"/>
              </a:rPr>
              <a:t> </a:t>
            </a:r>
            <a:r>
              <a:rPr dirty="0" sz="2800" spc="-10" b="1">
                <a:solidFill>
                  <a:srgbClr val="0066CC"/>
                </a:solidFill>
                <a:latin typeface="Calibri"/>
                <a:cs typeface="Calibri"/>
              </a:rPr>
              <a:t>pastagens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0066CC"/>
                </a:solidFill>
                <a:latin typeface="Calibri"/>
                <a:cs typeface="Calibri"/>
              </a:rPr>
              <a:t>Manejo</a:t>
            </a:r>
            <a:r>
              <a:rPr dirty="0" sz="2800" spc="-40" b="1">
                <a:solidFill>
                  <a:srgbClr val="0066CC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066CC"/>
                </a:solidFill>
                <a:latin typeface="Calibri"/>
                <a:cs typeface="Calibri"/>
              </a:rPr>
              <a:t>dos</a:t>
            </a:r>
            <a:r>
              <a:rPr dirty="0" sz="2800" spc="-45" b="1">
                <a:solidFill>
                  <a:srgbClr val="0066CC"/>
                </a:solidFill>
                <a:latin typeface="Calibri"/>
                <a:cs typeface="Calibri"/>
              </a:rPr>
              <a:t> </a:t>
            </a:r>
            <a:r>
              <a:rPr dirty="0" sz="2800" spc="-10" b="1">
                <a:solidFill>
                  <a:srgbClr val="0066CC"/>
                </a:solidFill>
                <a:latin typeface="Calibri"/>
                <a:cs typeface="Calibri"/>
              </a:rPr>
              <a:t>rebanhos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722" y="1263952"/>
            <a:ext cx="2890860" cy="31868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97204" y="1125677"/>
            <a:ext cx="291782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latin typeface="Calibri"/>
                <a:cs typeface="Calibri"/>
              </a:rPr>
              <a:t>Pecuária</a:t>
            </a:r>
            <a:r>
              <a:rPr dirty="0" sz="3200" spc="-95" b="1">
                <a:latin typeface="Calibri"/>
                <a:cs typeface="Calibri"/>
              </a:rPr>
              <a:t> </a:t>
            </a:r>
            <a:r>
              <a:rPr dirty="0" sz="3200" spc="-10" b="1">
                <a:latin typeface="Calibri"/>
                <a:cs typeface="Calibri"/>
              </a:rPr>
              <a:t>Familiar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92251" y="1987842"/>
            <a:ext cx="4443730" cy="1213485"/>
            <a:chOff x="492251" y="1987842"/>
            <a:chExt cx="4443730" cy="121348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769" y="1987842"/>
              <a:ext cx="3928559" cy="37326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251" y="2331720"/>
              <a:ext cx="4443222" cy="869441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724916" y="1758276"/>
            <a:ext cx="3962400" cy="1160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100"/>
              </a:spcBef>
            </a:pPr>
            <a:r>
              <a:rPr dirty="0" sz="3100" spc="-20" b="1">
                <a:solidFill>
                  <a:srgbClr val="0066CC"/>
                </a:solidFill>
                <a:latin typeface="Calibri"/>
                <a:cs typeface="Calibri"/>
              </a:rPr>
              <a:t>Melhoramento</a:t>
            </a:r>
            <a:r>
              <a:rPr dirty="0" sz="3100" spc="-100" b="1">
                <a:solidFill>
                  <a:srgbClr val="0066CC"/>
                </a:solidFill>
                <a:latin typeface="Calibri"/>
                <a:cs typeface="Calibri"/>
              </a:rPr>
              <a:t> </a:t>
            </a:r>
            <a:r>
              <a:rPr dirty="0" sz="3100" spc="-10" b="1">
                <a:solidFill>
                  <a:srgbClr val="0066CC"/>
                </a:solidFill>
                <a:latin typeface="Calibri"/>
                <a:cs typeface="Calibri"/>
              </a:rPr>
              <a:t>genético </a:t>
            </a:r>
            <a:r>
              <a:rPr dirty="0" sz="3100" b="1">
                <a:solidFill>
                  <a:srgbClr val="0066CC"/>
                </a:solidFill>
                <a:latin typeface="Calibri"/>
                <a:cs typeface="Calibri"/>
              </a:rPr>
              <a:t>Apoio</a:t>
            </a:r>
            <a:r>
              <a:rPr dirty="0" sz="3100" spc="-25" b="1">
                <a:solidFill>
                  <a:srgbClr val="0066CC"/>
                </a:solidFill>
                <a:latin typeface="Calibri"/>
                <a:cs typeface="Calibri"/>
              </a:rPr>
              <a:t> </a:t>
            </a:r>
            <a:r>
              <a:rPr dirty="0" sz="3100" b="1">
                <a:solidFill>
                  <a:srgbClr val="0066CC"/>
                </a:solidFill>
                <a:latin typeface="Calibri"/>
                <a:cs typeface="Calibri"/>
              </a:rPr>
              <a:t>a</a:t>
            </a:r>
            <a:r>
              <a:rPr dirty="0" sz="3100" spc="-25" b="1">
                <a:solidFill>
                  <a:srgbClr val="0066CC"/>
                </a:solidFill>
                <a:latin typeface="Calibri"/>
                <a:cs typeface="Calibri"/>
              </a:rPr>
              <a:t> </a:t>
            </a:r>
            <a:r>
              <a:rPr dirty="0" sz="3100" spc="-10" b="1">
                <a:solidFill>
                  <a:srgbClr val="0066CC"/>
                </a:solidFill>
                <a:latin typeface="Calibri"/>
                <a:cs typeface="Calibri"/>
              </a:rPr>
              <a:t>comercialização</a:t>
            </a:r>
            <a:endParaRPr sz="310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7623" y="772096"/>
            <a:ext cx="1438338" cy="245892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3355085" y="682828"/>
            <a:ext cx="14751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13D86"/>
                </a:solidFill>
                <a:latin typeface="Calibri"/>
                <a:cs typeface="Calibri"/>
              </a:rPr>
              <a:t>Regional</a:t>
            </a:r>
            <a:r>
              <a:rPr dirty="0" sz="2000" spc="-85">
                <a:solidFill>
                  <a:srgbClr val="013D86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13D86"/>
                </a:solidFill>
                <a:latin typeface="Calibri"/>
                <a:cs typeface="Calibri"/>
              </a:rPr>
              <a:t>Bagé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54223" y="169163"/>
            <a:ext cx="4035552" cy="89915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50408" y="1338072"/>
            <a:ext cx="2077212" cy="194919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81144" y="3407662"/>
            <a:ext cx="4454652" cy="335737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2587" y="3471670"/>
            <a:ext cx="4320540" cy="32689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60603" y="1709610"/>
            <a:ext cx="5029200" cy="1782445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Implantação</a:t>
            </a:r>
            <a:r>
              <a:rPr dirty="0" sz="2400" spc="-5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e</a:t>
            </a:r>
            <a:r>
              <a:rPr dirty="0" sz="24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manejo</a:t>
            </a:r>
            <a:r>
              <a:rPr dirty="0" sz="2400" spc="-4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das</a:t>
            </a:r>
            <a:r>
              <a:rPr dirty="0" sz="2400" spc="-3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pastagens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Crédito</a:t>
            </a:r>
            <a:r>
              <a:rPr dirty="0" sz="2400" spc="-7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rural</a:t>
            </a:r>
            <a:r>
              <a:rPr dirty="0" sz="2400" spc="-9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e</a:t>
            </a:r>
            <a:r>
              <a:rPr dirty="0" sz="2400" spc="-80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cooperativismo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Manejo</a:t>
            </a:r>
            <a:r>
              <a:rPr dirty="0" sz="2400" spc="-5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do</a:t>
            </a:r>
            <a:r>
              <a:rPr dirty="0" sz="2400" spc="-35" b="1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rebanho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001F5F"/>
                </a:solidFill>
                <a:latin typeface="Calibri"/>
                <a:cs typeface="Calibri"/>
              </a:rPr>
              <a:t>Manejo</a:t>
            </a:r>
            <a:r>
              <a:rPr dirty="0" sz="2400" spc="-10" b="1">
                <a:solidFill>
                  <a:srgbClr val="001F5F"/>
                </a:solidFill>
                <a:latin typeface="Calibri"/>
                <a:cs typeface="Calibri"/>
              </a:rPr>
              <a:t> sanitário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0603" y="1327785"/>
            <a:ext cx="26746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000000"/>
                </a:solidFill>
                <a:latin typeface="Arial"/>
                <a:cs typeface="Arial"/>
              </a:rPr>
              <a:t>Bovino</a:t>
            </a:r>
            <a:r>
              <a:rPr dirty="0" sz="2800" spc="-5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00"/>
                </a:solidFill>
                <a:latin typeface="Arial"/>
                <a:cs typeface="Arial"/>
              </a:rPr>
              <a:t>de</a:t>
            </a:r>
            <a:r>
              <a:rPr dirty="0" sz="2800" spc="-5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000000"/>
                </a:solidFill>
                <a:latin typeface="Arial"/>
                <a:cs typeface="Arial"/>
              </a:rPr>
              <a:t>Leite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7623" y="772096"/>
            <a:ext cx="1438338" cy="24589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355085" y="682828"/>
            <a:ext cx="147510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13D86"/>
                </a:solidFill>
                <a:latin typeface="Calibri"/>
                <a:cs typeface="Calibri"/>
              </a:rPr>
              <a:t>Regional</a:t>
            </a:r>
            <a:r>
              <a:rPr dirty="0" sz="2000" spc="-85">
                <a:solidFill>
                  <a:srgbClr val="013D86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013D86"/>
                </a:solidFill>
                <a:latin typeface="Calibri"/>
                <a:cs typeface="Calibri"/>
              </a:rPr>
              <a:t>Bagé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4223" y="169163"/>
            <a:ext cx="4035552" cy="89915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15" y="3613402"/>
            <a:ext cx="4315968" cy="323697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00371" y="3613403"/>
            <a:ext cx="4325112" cy="32445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fcouto</dc:creator>
  <dc:title>Apresentação do PowerPoint</dc:title>
  <dcterms:created xsi:type="dcterms:W3CDTF">2025-06-30T16:57:24Z</dcterms:created>
  <dcterms:modified xsi:type="dcterms:W3CDTF">2025-06-30T16:57:24Z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2022-11-30T00:00:00Z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2025-06-30T00:00:00Z</vt:filetime>
  </property>
  <property fmtid="{D5CDD505-2E9C-101B-9397-08002B2CF9AE}" pid="5" name="Producer">
    <vt:lpwstr>Microsoft® PowerPoint® 2019</vt:lpwstr>
  </property>
</Properties>
</file>